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3" r:id="rId2"/>
    <p:sldId id="304" r:id="rId3"/>
    <p:sldId id="305" r:id="rId4"/>
    <p:sldId id="273" r:id="rId5"/>
    <p:sldId id="293" r:id="rId6"/>
    <p:sldId id="306" r:id="rId7"/>
    <p:sldId id="275" r:id="rId8"/>
    <p:sldId id="277" r:id="rId9"/>
    <p:sldId id="307" r:id="rId10"/>
    <p:sldId id="279" r:id="rId11"/>
    <p:sldId id="281" r:id="rId12"/>
    <p:sldId id="282" r:id="rId13"/>
    <p:sldId id="288" r:id="rId14"/>
    <p:sldId id="287" r:id="rId15"/>
    <p:sldId id="272" r:id="rId16"/>
    <p:sldId id="289" r:id="rId17"/>
    <p:sldId id="296" r:id="rId18"/>
    <p:sldId id="302" r:id="rId19"/>
    <p:sldId id="299" r:id="rId20"/>
    <p:sldId id="308" r:id="rId21"/>
    <p:sldId id="291" r:id="rId22"/>
    <p:sldId id="274"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598"/>
    <a:srgbClr val="F79336"/>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5" autoAdjust="0"/>
    <p:restoredTop sz="94702"/>
  </p:normalViewPr>
  <p:slideViewPr>
    <p:cSldViewPr snapToGrid="0" snapToObjects="1">
      <p:cViewPr varScale="1">
        <p:scale>
          <a:sx n="52" d="100"/>
          <a:sy n="52" d="100"/>
        </p:scale>
        <p:origin x="110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Raleway"/>
                <a:ea typeface="+mn-ea"/>
                <a:cs typeface="Raleway"/>
              </a:defRPr>
            </a:pPr>
            <a:r>
              <a:rPr lang="en-US" dirty="0">
                <a:latin typeface="Raleway"/>
                <a:cs typeface="Raleway"/>
              </a:rPr>
              <a:t>Knowledge about DSD</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Raleway"/>
              <a:ea typeface="+mn-ea"/>
              <a:cs typeface="Raleway"/>
            </a:defRPr>
          </a:pPr>
          <a:endParaRPr lang="en-US"/>
        </a:p>
      </c:txPr>
    </c:title>
    <c:autoTitleDeleted val="0"/>
    <c:plotArea>
      <c:layout/>
      <c:pieChart>
        <c:varyColors val="1"/>
        <c:ser>
          <c:idx val="0"/>
          <c:order val="0"/>
          <c:tx>
            <c:strRef>
              <c:f>Sheet1!$B$1</c:f>
              <c:strCache>
                <c:ptCount val="1"/>
                <c:pt idx="0">
                  <c:v>Knowledge </c:v>
                </c:pt>
              </c:strCache>
            </c:strRef>
          </c:tx>
          <c:spPr>
            <a:solidFill>
              <a:srgbClr val="0099D2"/>
            </a:solidFill>
          </c:spPr>
          <c:dPt>
            <c:idx val="0"/>
            <c:bubble3D val="0"/>
            <c:spPr>
              <a:solidFill>
                <a:srgbClr val="ED1C24"/>
              </a:solidFill>
              <a:ln w="19050">
                <a:solidFill>
                  <a:schemeClr val="lt1"/>
                </a:solidFill>
              </a:ln>
              <a:effectLst/>
            </c:spPr>
            <c:extLst xmlns:c16r2="http://schemas.microsoft.com/office/drawing/2015/06/chart">
              <c:ext xmlns:c16="http://schemas.microsoft.com/office/drawing/2014/chart" uri="{C3380CC4-5D6E-409C-BE32-E72D297353CC}">
                <c16:uniqueId val="{00000001-0C32-BB4B-807D-ABE82DC5ED68}"/>
              </c:ext>
            </c:extLst>
          </c:dPt>
          <c:dPt>
            <c:idx val="1"/>
            <c:bubble3D val="0"/>
            <c:spPr>
              <a:solidFill>
                <a:srgbClr val="0099D2"/>
              </a:solidFill>
              <a:ln w="19050">
                <a:solidFill>
                  <a:schemeClr val="lt1"/>
                </a:solidFill>
              </a:ln>
              <a:effectLst/>
            </c:spPr>
            <c:extLst xmlns:c16r2="http://schemas.microsoft.com/office/drawing/2015/06/chart">
              <c:ext xmlns:c16="http://schemas.microsoft.com/office/drawing/2014/chart" uri="{C3380CC4-5D6E-409C-BE32-E72D297353CC}">
                <c16:uniqueId val="{00000003-0C32-BB4B-807D-ABE82DC5ED68}"/>
              </c:ext>
            </c:extLst>
          </c:dPt>
          <c:cat>
            <c:strRef>
              <c:f>Sheet1!$A$2:$A$3</c:f>
              <c:strCache>
                <c:ptCount val="2"/>
                <c:pt idx="0">
                  <c:v>Know</c:v>
                </c:pt>
                <c:pt idx="1">
                  <c:v>Did not know</c:v>
                </c:pt>
              </c:strCache>
            </c:strRef>
          </c:cat>
          <c:val>
            <c:numRef>
              <c:f>Sheet1!$B$2:$B$3</c:f>
              <c:numCache>
                <c:formatCode>General</c:formatCode>
                <c:ptCount val="2"/>
                <c:pt idx="0">
                  <c:v>39.78</c:v>
                </c:pt>
                <c:pt idx="1">
                  <c:v>181.22</c:v>
                </c:pt>
              </c:numCache>
            </c:numRef>
          </c:val>
          <c:extLst xmlns:c16r2="http://schemas.microsoft.com/office/drawing/2015/06/chart">
            <c:ext xmlns:c16="http://schemas.microsoft.com/office/drawing/2014/chart" uri="{C3380CC4-5D6E-409C-BE32-E72D297353CC}">
              <c16:uniqueId val="{00000000-6AB4-E346-A4D5-86760B97E59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Raleway"/>
              <a:ea typeface="+mn-ea"/>
              <a:cs typeface="Raleway"/>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11B6A6B-5BFC-E542-A03F-7A9B37FA6DD1}" type="datetimeFigureOut">
              <a:rPr lang="en-US" smtClean="0"/>
              <a:t>7/22/2018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D603C5E-4B3F-FF40-87F5-D5C43407C2AD}" type="slidenum">
              <a:rPr lang="en-US" smtClean="0"/>
              <a:t>‹#›</a:t>
            </a:fld>
            <a:endParaRPr lang="en-US"/>
          </a:p>
        </p:txBody>
      </p:sp>
    </p:spTree>
    <p:extLst>
      <p:ext uri="{BB962C8B-B14F-4D97-AF65-F5344CB8AC3E}">
        <p14:creationId xmlns:p14="http://schemas.microsoft.com/office/powerpoint/2010/main" val="21074564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try to do 2 things at once you end up</a:t>
            </a:r>
            <a:r>
              <a:rPr lang="en-US" baseline="0" dirty="0"/>
              <a:t> doing one more/better than the other. Really hinges on your core motivation. Why are we doing this? Why are we talking about DSD?</a:t>
            </a:r>
            <a:endParaRPr lang="en-US" dirty="0"/>
          </a:p>
        </p:txBody>
      </p:sp>
      <p:sp>
        <p:nvSpPr>
          <p:cNvPr id="4" name="Slide Number Placeholder 3"/>
          <p:cNvSpPr>
            <a:spLocks noGrp="1"/>
          </p:cNvSpPr>
          <p:nvPr>
            <p:ph type="sldNum" sz="quarter" idx="10"/>
          </p:nvPr>
        </p:nvSpPr>
        <p:spPr/>
        <p:txBody>
          <a:bodyPr/>
          <a:lstStyle/>
          <a:p>
            <a:fld id="{7604ADC9-0F21-BE45-AF5B-430370A49C80}" type="slidenum">
              <a:rPr lang="en-US" smtClean="0"/>
              <a:t>4</a:t>
            </a:fld>
            <a:endParaRPr lang="en-US"/>
          </a:p>
        </p:txBody>
      </p:sp>
    </p:spTree>
    <p:extLst>
      <p:ext uri="{BB962C8B-B14F-4D97-AF65-F5344CB8AC3E}">
        <p14:creationId xmlns:p14="http://schemas.microsoft.com/office/powerpoint/2010/main" val="3589386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try to do 2 things at once you end up</a:t>
            </a:r>
            <a:r>
              <a:rPr lang="en-US" baseline="0" dirty="0"/>
              <a:t> doing one more/better than the other. Really hinges on your core motivation. Why are we doing this? Why are we talking about DSD?</a:t>
            </a:r>
            <a:endParaRPr lang="en-US" dirty="0"/>
          </a:p>
        </p:txBody>
      </p:sp>
      <p:sp>
        <p:nvSpPr>
          <p:cNvPr id="4" name="Slide Number Placeholder 3"/>
          <p:cNvSpPr>
            <a:spLocks noGrp="1"/>
          </p:cNvSpPr>
          <p:nvPr>
            <p:ph type="sldNum" sz="quarter" idx="10"/>
          </p:nvPr>
        </p:nvSpPr>
        <p:spPr/>
        <p:txBody>
          <a:bodyPr/>
          <a:lstStyle/>
          <a:p>
            <a:fld id="{7604ADC9-0F21-BE45-AF5B-430370A49C80}" type="slidenum">
              <a:rPr lang="en-US" smtClean="0"/>
              <a:t>21</a:t>
            </a:fld>
            <a:endParaRPr lang="en-US"/>
          </a:p>
        </p:txBody>
      </p:sp>
    </p:spTree>
    <p:extLst>
      <p:ext uri="{BB962C8B-B14F-4D97-AF65-F5344CB8AC3E}">
        <p14:creationId xmlns:p14="http://schemas.microsoft.com/office/powerpoint/2010/main" val="839672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try to do 2 things at once you end up</a:t>
            </a:r>
            <a:r>
              <a:rPr lang="en-US" baseline="0" dirty="0"/>
              <a:t> doing one more/better than the other. Really hinges on your core motivation. Why are we doing this? Why are we talking about DSD?</a:t>
            </a:r>
            <a:endParaRPr lang="en-US" dirty="0"/>
          </a:p>
        </p:txBody>
      </p:sp>
      <p:sp>
        <p:nvSpPr>
          <p:cNvPr id="4" name="Slide Number Placeholder 3"/>
          <p:cNvSpPr>
            <a:spLocks noGrp="1"/>
          </p:cNvSpPr>
          <p:nvPr>
            <p:ph type="sldNum" sz="quarter" idx="10"/>
          </p:nvPr>
        </p:nvSpPr>
        <p:spPr/>
        <p:txBody>
          <a:bodyPr/>
          <a:lstStyle/>
          <a:p>
            <a:fld id="{7604ADC9-0F21-BE45-AF5B-430370A49C80}" type="slidenum">
              <a:rPr lang="en-US" smtClean="0"/>
              <a:t>22</a:t>
            </a:fld>
            <a:endParaRPr lang="en-US"/>
          </a:p>
        </p:txBody>
      </p:sp>
    </p:spTree>
    <p:extLst>
      <p:ext uri="{BB962C8B-B14F-4D97-AF65-F5344CB8AC3E}">
        <p14:creationId xmlns:p14="http://schemas.microsoft.com/office/powerpoint/2010/main" val="206288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try to do 2 things at once you end up</a:t>
            </a:r>
            <a:r>
              <a:rPr lang="en-US" baseline="0" dirty="0"/>
              <a:t> doing one more/better than the other. Really hinges on your core motivation. Why are we doing this? Why are we talking about DSD?</a:t>
            </a:r>
            <a:endParaRPr lang="en-US" dirty="0"/>
          </a:p>
        </p:txBody>
      </p:sp>
      <p:sp>
        <p:nvSpPr>
          <p:cNvPr id="4" name="Slide Number Placeholder 3"/>
          <p:cNvSpPr>
            <a:spLocks noGrp="1"/>
          </p:cNvSpPr>
          <p:nvPr>
            <p:ph type="sldNum" sz="quarter" idx="10"/>
          </p:nvPr>
        </p:nvSpPr>
        <p:spPr/>
        <p:txBody>
          <a:bodyPr/>
          <a:lstStyle/>
          <a:p>
            <a:fld id="{7604ADC9-0F21-BE45-AF5B-430370A49C80}" type="slidenum">
              <a:rPr lang="en-US" smtClean="0"/>
              <a:t>5</a:t>
            </a:fld>
            <a:endParaRPr lang="en-US"/>
          </a:p>
        </p:txBody>
      </p:sp>
    </p:spTree>
    <p:extLst>
      <p:ext uri="{BB962C8B-B14F-4D97-AF65-F5344CB8AC3E}">
        <p14:creationId xmlns:p14="http://schemas.microsoft.com/office/powerpoint/2010/main" val="127642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develop a more</a:t>
            </a:r>
            <a:r>
              <a:rPr lang="en-US" baseline="0" dirty="0"/>
              <a:t> nuanced understanding</a:t>
            </a:r>
            <a:endParaRPr lang="en-US" dirty="0"/>
          </a:p>
        </p:txBody>
      </p:sp>
      <p:sp>
        <p:nvSpPr>
          <p:cNvPr id="4" name="Slide Number Placeholder 3"/>
          <p:cNvSpPr>
            <a:spLocks noGrp="1"/>
          </p:cNvSpPr>
          <p:nvPr>
            <p:ph type="sldNum" sz="quarter" idx="10"/>
          </p:nvPr>
        </p:nvSpPr>
        <p:spPr/>
        <p:txBody>
          <a:bodyPr/>
          <a:lstStyle/>
          <a:p>
            <a:fld id="{7604ADC9-0F21-BE45-AF5B-430370A49C80}" type="slidenum">
              <a:rPr lang="en-US" smtClean="0"/>
              <a:t>7</a:t>
            </a:fld>
            <a:endParaRPr lang="en-US"/>
          </a:p>
        </p:txBody>
      </p:sp>
    </p:spTree>
    <p:extLst>
      <p:ext uri="{BB962C8B-B14F-4D97-AF65-F5344CB8AC3E}">
        <p14:creationId xmlns:p14="http://schemas.microsoft.com/office/powerpoint/2010/main" val="40955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Botswana – cross border issues. Sex workers from </a:t>
            </a:r>
            <a:r>
              <a:rPr lang="en-US" dirty="0" err="1"/>
              <a:t>Zim</a:t>
            </a:r>
            <a:r>
              <a:rPr lang="en-US" dirty="0"/>
              <a:t> who work in Bots, one person travels back to </a:t>
            </a:r>
            <a:r>
              <a:rPr lang="en-US" dirty="0" err="1"/>
              <a:t>Zim</a:t>
            </a:r>
            <a:r>
              <a:rPr lang="en-US" dirty="0"/>
              <a:t> to collect for the group because </a:t>
            </a:r>
            <a:r>
              <a:rPr lang="en-US" dirty="0" err="1"/>
              <a:t>Zim</a:t>
            </a:r>
            <a:r>
              <a:rPr lang="en-US" dirty="0"/>
              <a:t> has a DSD model that works to enable this. </a:t>
            </a:r>
          </a:p>
        </p:txBody>
      </p:sp>
      <p:sp>
        <p:nvSpPr>
          <p:cNvPr id="4" name="Slide Number Placeholder 3"/>
          <p:cNvSpPr>
            <a:spLocks noGrp="1"/>
          </p:cNvSpPr>
          <p:nvPr>
            <p:ph type="sldNum" sz="quarter" idx="10"/>
          </p:nvPr>
        </p:nvSpPr>
        <p:spPr/>
        <p:txBody>
          <a:bodyPr/>
          <a:lstStyle/>
          <a:p>
            <a:fld id="{7604ADC9-0F21-BE45-AF5B-430370A49C80}" type="slidenum">
              <a:rPr lang="en-US" smtClean="0"/>
              <a:t>8</a:t>
            </a:fld>
            <a:endParaRPr lang="en-US"/>
          </a:p>
        </p:txBody>
      </p:sp>
    </p:spTree>
    <p:extLst>
      <p:ext uri="{BB962C8B-B14F-4D97-AF65-F5344CB8AC3E}">
        <p14:creationId xmlns:p14="http://schemas.microsoft.com/office/powerpoint/2010/main" val="121933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Perceptions of obstacles or negative impact in terms of care and treatment (Responses in percentages of total numbers). </a:t>
            </a:r>
            <a:endParaRPr lang="en-US" dirty="0">
              <a:effectLst/>
            </a:endParaRPr>
          </a:p>
          <a:p>
            <a:r>
              <a:rPr lang="en-US" sz="1200" b="0" kern="1200" dirty="0">
                <a:solidFill>
                  <a:schemeClr val="tx1"/>
                </a:solidFill>
                <a:effectLst/>
                <a:latin typeface="+mn-lt"/>
                <a:ea typeface="+mn-ea"/>
                <a:cs typeface="+mn-cs"/>
              </a:rPr>
              <a:t>37 % of all PLHIV interviewed across the seven countries expressed the fear that delivery of their ARVs closer to home would lead to exposure of their status and concomitant stigma and discrimination. The country specific results varied widely with only 2 % of respondents in Malawi mentioning this as a concern compared to 79 % of respondents from Cameroon.</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The ‘other’ category included concerns relating to treatment and care being compromised by less frequent visits to the clinic. Many respondents also expressed discomfort around changing a system that they were used to and doctors or health workers that they were comfortable with. </a:t>
            </a:r>
            <a:endParaRPr lang="en-US" dirty="0">
              <a:effectLst/>
            </a:endParaRPr>
          </a:p>
          <a:p>
            <a:r>
              <a:rPr lang="en-US" sz="1200" b="0" kern="1200" dirty="0">
                <a:solidFill>
                  <a:schemeClr val="tx1"/>
                </a:solidFill>
                <a:effectLst/>
                <a:latin typeface="+mn-lt"/>
                <a:ea typeface="+mn-ea"/>
                <a:cs typeface="+mn-cs"/>
              </a:rPr>
              <a:t>The fear of stigma and discrimination was also expressed strongly among certain groups such as younger respondents. Health workers suggested that adolescents and other marginalized groups such as MSM and sex workers experience high levels of self-stigma and might avoid any care model, which involves drug collection closer to their homes.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7604ADC9-0F21-BE45-AF5B-430370A49C80}" type="slidenum">
              <a:rPr lang="en-US" smtClean="0"/>
              <a:t>11</a:t>
            </a:fld>
            <a:endParaRPr lang="en-US"/>
          </a:p>
        </p:txBody>
      </p:sp>
    </p:spTree>
    <p:extLst>
      <p:ext uri="{BB962C8B-B14F-4D97-AF65-F5344CB8AC3E}">
        <p14:creationId xmlns:p14="http://schemas.microsoft.com/office/powerpoint/2010/main" val="229412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4ADC9-0F21-BE45-AF5B-430370A49C80}" type="slidenum">
              <a:rPr lang="en-US" smtClean="0"/>
              <a:t>14</a:t>
            </a:fld>
            <a:endParaRPr lang="en-US"/>
          </a:p>
        </p:txBody>
      </p:sp>
    </p:spTree>
    <p:extLst>
      <p:ext uri="{BB962C8B-B14F-4D97-AF65-F5344CB8AC3E}">
        <p14:creationId xmlns:p14="http://schemas.microsoft.com/office/powerpoint/2010/main" val="94631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4CB9E-6EAD-3943-A23D-8FBAC8A8AA1E}" type="slidenum">
              <a:rPr lang="en-US" smtClean="0"/>
              <a:t>17</a:t>
            </a:fld>
            <a:endParaRPr lang="en-US"/>
          </a:p>
        </p:txBody>
      </p:sp>
    </p:spTree>
    <p:extLst>
      <p:ext uri="{BB962C8B-B14F-4D97-AF65-F5344CB8AC3E}">
        <p14:creationId xmlns:p14="http://schemas.microsoft.com/office/powerpoint/2010/main" val="138441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4CB9E-6EAD-3943-A23D-8FBAC8A8AA1E}" type="slidenum">
              <a:rPr lang="en-US" smtClean="0"/>
              <a:t>18</a:t>
            </a:fld>
            <a:endParaRPr lang="en-US"/>
          </a:p>
        </p:txBody>
      </p:sp>
    </p:spTree>
    <p:extLst>
      <p:ext uri="{BB962C8B-B14F-4D97-AF65-F5344CB8AC3E}">
        <p14:creationId xmlns:p14="http://schemas.microsoft.com/office/powerpoint/2010/main" val="438977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need to adapt to the concept that has been there all along. </a:t>
            </a:r>
          </a:p>
        </p:txBody>
      </p:sp>
      <p:sp>
        <p:nvSpPr>
          <p:cNvPr id="4" name="Slide Number Placeholder 3"/>
          <p:cNvSpPr>
            <a:spLocks noGrp="1"/>
          </p:cNvSpPr>
          <p:nvPr>
            <p:ph type="sldNum" sz="quarter" idx="10"/>
          </p:nvPr>
        </p:nvSpPr>
        <p:spPr/>
        <p:txBody>
          <a:bodyPr/>
          <a:lstStyle/>
          <a:p>
            <a:fld id="{7604ADC9-0F21-BE45-AF5B-430370A49C80}" type="slidenum">
              <a:rPr lang="en-US" smtClean="0"/>
              <a:t>19</a:t>
            </a:fld>
            <a:endParaRPr lang="en-US"/>
          </a:p>
        </p:txBody>
      </p:sp>
    </p:spTree>
    <p:extLst>
      <p:ext uri="{BB962C8B-B14F-4D97-AF65-F5344CB8AC3E}">
        <p14:creationId xmlns:p14="http://schemas.microsoft.com/office/powerpoint/2010/main" val="3658159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47825" y="6035773"/>
              <a:ext cx="460417" cy="45435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2844" y="6370078"/>
              <a:ext cx="337665" cy="333221"/>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359" y="6369124"/>
              <a:ext cx="337665" cy="33322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9637" y="6447523"/>
              <a:ext cx="337665" cy="333221"/>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2860" y="6372783"/>
              <a:ext cx="337665" cy="333221"/>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6369124"/>
              <a:ext cx="337665" cy="333221"/>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897" y="6369124"/>
              <a:ext cx="337665" cy="333221"/>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2844" y="6372781"/>
              <a:ext cx="337665" cy="333221"/>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0887" y="6372781"/>
              <a:ext cx="337665" cy="3332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366" y="6369124"/>
              <a:ext cx="337665" cy="3332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6487" y="6369124"/>
              <a:ext cx="337665" cy="333221"/>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www.itpcglobal.org/resources/what-works-for-m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tiff"/></Relationships>
</file>

<file path=ppt/slides/_rels/slide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22" y="1772356"/>
            <a:ext cx="9279467" cy="2540001"/>
          </a:xfrm>
        </p:spPr>
        <p:txBody>
          <a:bodyPr>
            <a:normAutofit/>
          </a:bodyPr>
          <a:lstStyle/>
          <a:p>
            <a:r>
              <a:rPr lang="en-US" sz="4800" dirty="0"/>
              <a:t>Creating Demand for </a:t>
            </a:r>
            <a:br>
              <a:rPr lang="en-US" sz="4800" dirty="0"/>
            </a:br>
            <a:r>
              <a:rPr lang="en-US" sz="4800" dirty="0"/>
              <a:t>Differentiated Service Delivery</a:t>
            </a:r>
          </a:p>
        </p:txBody>
      </p:sp>
      <p:sp>
        <p:nvSpPr>
          <p:cNvPr id="3" name="Subtitle 2"/>
          <p:cNvSpPr>
            <a:spLocks noGrp="1"/>
          </p:cNvSpPr>
          <p:nvPr>
            <p:ph type="subTitle" idx="1"/>
          </p:nvPr>
        </p:nvSpPr>
        <p:spPr>
          <a:xfrm>
            <a:off x="685800" y="4649089"/>
            <a:ext cx="8010364" cy="1379178"/>
          </a:xfrm>
        </p:spPr>
        <p:txBody>
          <a:bodyPr>
            <a:normAutofit/>
          </a:bodyPr>
          <a:lstStyle/>
          <a:p>
            <a:r>
              <a:rPr lang="en-US" dirty="0">
                <a:solidFill>
                  <a:schemeClr val="tx1"/>
                </a:solidFill>
              </a:rPr>
              <a:t>Solange Baptiste</a:t>
            </a:r>
          </a:p>
          <a:p>
            <a:r>
              <a:rPr lang="en-US" sz="1800" dirty="0">
                <a:solidFill>
                  <a:schemeClr val="tx1"/>
                </a:solidFill>
              </a:rPr>
              <a:t>Executive Director</a:t>
            </a:r>
          </a:p>
          <a:p>
            <a:r>
              <a:rPr lang="en-US" sz="2400" i="1" dirty="0">
                <a:solidFill>
                  <a:schemeClr val="tx1"/>
                </a:solidFill>
              </a:rPr>
              <a:t>International Treatment Preparedness Coalition (ITPC)</a:t>
            </a:r>
          </a:p>
        </p:txBody>
      </p:sp>
    </p:spTree>
    <p:extLst>
      <p:ext uri="{BB962C8B-B14F-4D97-AF65-F5344CB8AC3E}">
        <p14:creationId xmlns:p14="http://schemas.microsoft.com/office/powerpoint/2010/main" val="2767655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INSIGHTS</a:t>
            </a:r>
          </a:p>
        </p:txBody>
      </p:sp>
      <p:sp>
        <p:nvSpPr>
          <p:cNvPr id="3" name="Content Placeholder 2"/>
          <p:cNvSpPr>
            <a:spLocks noGrp="1"/>
          </p:cNvSpPr>
          <p:nvPr>
            <p:ph idx="1"/>
          </p:nvPr>
        </p:nvSpPr>
        <p:spPr>
          <a:xfrm>
            <a:off x="128411" y="1226979"/>
            <a:ext cx="8887178" cy="5117377"/>
          </a:xfrm>
        </p:spPr>
        <p:txBody>
          <a:bodyPr>
            <a:normAutofit fontScale="70000" lnSpcReduction="20000"/>
          </a:bodyPr>
          <a:lstStyle/>
          <a:p>
            <a:pPr lvl="0"/>
            <a:endParaRPr lang="en-US" dirty="0">
              <a:latin typeface="Raleway"/>
              <a:cs typeface="Raleway"/>
            </a:endParaRPr>
          </a:p>
          <a:p>
            <a:pPr lvl="0"/>
            <a:endParaRPr lang="en-US" dirty="0">
              <a:latin typeface="Raleway"/>
              <a:cs typeface="Raleway"/>
            </a:endParaRPr>
          </a:p>
          <a:p>
            <a:pPr lvl="0"/>
            <a:endParaRPr lang="en-US" dirty="0">
              <a:latin typeface="Raleway"/>
              <a:cs typeface="Raleway"/>
            </a:endParaRPr>
          </a:p>
          <a:p>
            <a:pPr lvl="0"/>
            <a:endParaRPr lang="en-US" dirty="0">
              <a:latin typeface="Raleway"/>
              <a:cs typeface="Raleway"/>
            </a:endParaRPr>
          </a:p>
          <a:p>
            <a:pPr marL="0" lvl="0" indent="0">
              <a:buNone/>
            </a:pPr>
            <a:endParaRPr lang="en-US" dirty="0">
              <a:latin typeface="Raleway"/>
              <a:cs typeface="Raleway"/>
            </a:endParaRPr>
          </a:p>
          <a:p>
            <a:pPr lvl="0"/>
            <a:endParaRPr lang="en-US" dirty="0">
              <a:latin typeface="Raleway"/>
              <a:cs typeface="Raleway"/>
            </a:endParaRPr>
          </a:p>
          <a:p>
            <a:pPr lvl="0"/>
            <a:r>
              <a:rPr lang="en-US" dirty="0">
                <a:latin typeface="Raleway"/>
                <a:cs typeface="Raleway"/>
              </a:rPr>
              <a:t>Healthcare worker respondents expressed concerns that:</a:t>
            </a:r>
          </a:p>
          <a:p>
            <a:pPr lvl="1"/>
            <a:r>
              <a:rPr lang="en-US" dirty="0">
                <a:latin typeface="Raleway"/>
                <a:cs typeface="Raleway"/>
              </a:rPr>
              <a:t> </a:t>
            </a:r>
            <a:r>
              <a:rPr lang="en-US" dirty="0">
                <a:solidFill>
                  <a:srgbClr val="FF0000"/>
                </a:solidFill>
                <a:latin typeface="Raleway"/>
                <a:cs typeface="Raleway"/>
              </a:rPr>
              <a:t>Adolescents and key populations would be particularly worried </a:t>
            </a:r>
            <a:r>
              <a:rPr lang="en-US" dirty="0">
                <a:latin typeface="Raleway"/>
                <a:cs typeface="Raleway"/>
              </a:rPr>
              <a:t>about doing anything that might expose their status to their friends or broader community.</a:t>
            </a:r>
          </a:p>
          <a:p>
            <a:pPr marL="457200" lvl="1" indent="0">
              <a:buNone/>
            </a:pPr>
            <a:endParaRPr lang="en-US" dirty="0">
              <a:latin typeface="Raleway"/>
              <a:cs typeface="Raleway"/>
            </a:endParaRPr>
          </a:p>
          <a:p>
            <a:pPr lvl="1"/>
            <a:r>
              <a:rPr lang="en-US" dirty="0">
                <a:latin typeface="Raleway"/>
                <a:cs typeface="Raleway"/>
              </a:rPr>
              <a:t>Roll-out of differentiated ART delivery models would need to be accompanied </a:t>
            </a:r>
            <a:r>
              <a:rPr lang="en-US" dirty="0">
                <a:solidFill>
                  <a:srgbClr val="FF0000"/>
                </a:solidFill>
                <a:latin typeface="Raleway"/>
                <a:cs typeface="Raleway"/>
              </a:rPr>
              <a:t>by comprehensive training for health care workers (what will be different and lost) </a:t>
            </a:r>
            <a:r>
              <a:rPr lang="en-US" dirty="0">
                <a:latin typeface="Raleway"/>
                <a:cs typeface="Raleway"/>
              </a:rPr>
              <a:t>and t</a:t>
            </a:r>
            <a:r>
              <a:rPr lang="en-GB" dirty="0">
                <a:latin typeface="Raleway"/>
                <a:cs typeface="Raleway"/>
              </a:rPr>
              <a:t>he implementation of </a:t>
            </a:r>
            <a:r>
              <a:rPr lang="en-GB" dirty="0">
                <a:solidFill>
                  <a:srgbClr val="FF0000"/>
                </a:solidFill>
                <a:latin typeface="Raleway"/>
                <a:cs typeface="Raleway"/>
              </a:rPr>
              <a:t>treatment literacy programs to educate communities</a:t>
            </a:r>
            <a:r>
              <a:rPr lang="en-GB" dirty="0">
                <a:latin typeface="Raleway"/>
                <a:cs typeface="Raleway"/>
              </a:rPr>
              <a:t> about differentiated ART delivery.</a:t>
            </a:r>
          </a:p>
        </p:txBody>
      </p:sp>
      <p:sp>
        <p:nvSpPr>
          <p:cNvPr id="5" name="Rounded Rectangular Callout 4"/>
          <p:cNvSpPr/>
          <p:nvPr/>
        </p:nvSpPr>
        <p:spPr>
          <a:xfrm>
            <a:off x="5073059" y="1021080"/>
            <a:ext cx="3613741" cy="1752600"/>
          </a:xfrm>
          <a:prstGeom prst="wedgeRoundRectCallout">
            <a:avLst/>
          </a:prstGeom>
          <a:solidFill>
            <a:srgbClr val="0099D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GB" sz="1000" dirty="0">
                <a:solidFill>
                  <a:schemeClr val="tx1"/>
                </a:solidFill>
                <a:effectLst/>
                <a:latin typeface="Raleway"/>
                <a:ea typeface="Calibri" charset="0"/>
                <a:cs typeface="Raleway"/>
              </a:rPr>
              <a:t>“</a:t>
            </a:r>
            <a:r>
              <a:rPr lang="en-GB" sz="1200" dirty="0">
                <a:solidFill>
                  <a:schemeClr val="tx1"/>
                </a:solidFill>
                <a:effectLst/>
                <a:latin typeface="Raleway"/>
                <a:ea typeface="Calibri" charset="0"/>
                <a:cs typeface="Raleway"/>
              </a:rPr>
              <a:t>Most of us would not like other people to know their health status. AIDS is still perceived as a shameful disease. If people, especially my friends, know I am a victim, they might abandon me. </a:t>
            </a:r>
            <a:r>
              <a:rPr lang="en-GB" sz="1000" i="1" dirty="0">
                <a:solidFill>
                  <a:schemeClr val="tx1"/>
                </a:solidFill>
                <a:effectLst/>
                <a:latin typeface="Raleway"/>
                <a:ea typeface="Calibri" charset="0"/>
                <a:cs typeface="Raleway"/>
              </a:rPr>
              <a:t>(Girl, 15-20, Tanzania coastal District)</a:t>
            </a:r>
          </a:p>
          <a:p>
            <a:pPr marL="0" marR="0" algn="ctr">
              <a:spcBef>
                <a:spcPts val="0"/>
              </a:spcBef>
              <a:spcAft>
                <a:spcPts val="0"/>
              </a:spcAft>
            </a:pPr>
            <a:r>
              <a:rPr lang="en-GB" sz="1100" dirty="0">
                <a:effectLst/>
                <a:latin typeface="Raleway"/>
                <a:ea typeface="Calibri" charset="0"/>
                <a:cs typeface="Raleway"/>
              </a:rPr>
              <a:t>.</a:t>
            </a:r>
            <a:endParaRPr lang="en-GB" sz="1200" dirty="0">
              <a:effectLst/>
              <a:latin typeface="Raleway"/>
              <a:ea typeface="Calibri" charset="0"/>
              <a:cs typeface="Raleway"/>
            </a:endParaRPr>
          </a:p>
        </p:txBody>
      </p:sp>
      <p:sp>
        <p:nvSpPr>
          <p:cNvPr id="6" name="Rounded Rectangular Callout 5"/>
          <p:cNvSpPr/>
          <p:nvPr/>
        </p:nvSpPr>
        <p:spPr>
          <a:xfrm>
            <a:off x="577259" y="1021080"/>
            <a:ext cx="4102084" cy="1905000"/>
          </a:xfrm>
          <a:prstGeom prst="wedgeRoundRectCallout">
            <a:avLst/>
          </a:prstGeom>
          <a:solidFill>
            <a:srgbClr val="F7933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endParaRPr lang="en-GB" sz="1200" dirty="0">
              <a:solidFill>
                <a:schemeClr val="tx1"/>
              </a:solidFill>
              <a:effectLst/>
              <a:latin typeface="Raleway"/>
              <a:ea typeface="Calibri" charset="0"/>
              <a:cs typeface="Raleway"/>
            </a:endParaRPr>
          </a:p>
          <a:p>
            <a:pPr marL="0" marR="0">
              <a:lnSpc>
                <a:spcPct val="115000"/>
              </a:lnSpc>
              <a:spcBef>
                <a:spcPts val="0"/>
              </a:spcBef>
              <a:spcAft>
                <a:spcPts val="0"/>
              </a:spcAft>
            </a:pPr>
            <a:r>
              <a:rPr lang="en-GB" sz="1200" dirty="0">
                <a:solidFill>
                  <a:schemeClr val="tx1"/>
                </a:solidFill>
                <a:effectLst/>
                <a:latin typeface="Raleway"/>
                <a:ea typeface="Calibri" charset="0"/>
                <a:cs typeface="Raleway"/>
              </a:rPr>
              <a:t>“The first (fast track) would be the best for me because it allows me to safeguard the secret of my disease which is very important to avoid the discrimination in our environment, and for the safeguarding of these secrets, only the doctor is able to do it better than anyone else.” </a:t>
            </a:r>
            <a:r>
              <a:rPr lang="en-GB" sz="1000" i="1" dirty="0">
                <a:solidFill>
                  <a:schemeClr val="tx1"/>
                </a:solidFill>
                <a:effectLst/>
                <a:latin typeface="Raleway"/>
                <a:ea typeface="Calibri" charset="0"/>
                <a:cs typeface="Raleway"/>
              </a:rPr>
              <a:t>(Online survey: Female respondent, 35-49)</a:t>
            </a:r>
          </a:p>
          <a:p>
            <a:pPr marL="0" marR="0" algn="ctr">
              <a:spcBef>
                <a:spcPts val="0"/>
              </a:spcBef>
              <a:spcAft>
                <a:spcPts val="0"/>
              </a:spcAft>
            </a:pPr>
            <a:r>
              <a:rPr lang="en-GB" sz="1100" dirty="0">
                <a:effectLst/>
                <a:latin typeface="Raleway"/>
                <a:ea typeface="Calibri" charset="0"/>
                <a:cs typeface="Raleway"/>
              </a:rPr>
              <a:t>.</a:t>
            </a:r>
            <a:endParaRPr lang="en-GB" sz="1200" dirty="0">
              <a:effectLst/>
              <a:latin typeface="Raleway"/>
              <a:ea typeface="Calibri" charset="0"/>
              <a:cs typeface="Raleway"/>
            </a:endParaRPr>
          </a:p>
        </p:txBody>
      </p:sp>
    </p:spTree>
    <p:extLst>
      <p:ext uri="{BB962C8B-B14F-4D97-AF65-F5344CB8AC3E}">
        <p14:creationId xmlns:p14="http://schemas.microsoft.com/office/powerpoint/2010/main" val="1179916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624" y="1181100"/>
            <a:ext cx="4179376" cy="4953000"/>
          </a:xfrm>
        </p:spPr>
        <p:txBody>
          <a:bodyPr>
            <a:normAutofit fontScale="85000" lnSpcReduction="20000"/>
          </a:bodyPr>
          <a:lstStyle/>
          <a:p>
            <a:r>
              <a:rPr lang="en-US" dirty="0">
                <a:latin typeface="Raleway"/>
                <a:cs typeface="Raleway"/>
              </a:rPr>
              <a:t>Potential negative impact of DSD models</a:t>
            </a:r>
          </a:p>
          <a:p>
            <a:pPr lvl="1"/>
            <a:r>
              <a:rPr lang="en-US" dirty="0">
                <a:latin typeface="Raleway"/>
                <a:cs typeface="Raleway"/>
              </a:rPr>
              <a:t>Fear of </a:t>
            </a:r>
            <a:r>
              <a:rPr lang="en-US" b="1" dirty="0">
                <a:latin typeface="Raleway"/>
                <a:cs typeface="Raleway"/>
              </a:rPr>
              <a:t>discrimination</a:t>
            </a:r>
            <a:r>
              <a:rPr lang="en-US" dirty="0">
                <a:latin typeface="Raleway"/>
                <a:cs typeface="Raleway"/>
              </a:rPr>
              <a:t> and avoidance </a:t>
            </a:r>
            <a:r>
              <a:rPr lang="en-US" b="1" dirty="0">
                <a:latin typeface="Raleway"/>
                <a:cs typeface="Raleway"/>
              </a:rPr>
              <a:t>of any model that involves </a:t>
            </a:r>
            <a:r>
              <a:rPr lang="en-US" dirty="0">
                <a:latin typeface="Raleway"/>
                <a:cs typeface="Raleway"/>
              </a:rPr>
              <a:t>drug collection </a:t>
            </a:r>
            <a:r>
              <a:rPr lang="en-US" b="1" dirty="0">
                <a:latin typeface="Raleway"/>
                <a:cs typeface="Raleway"/>
              </a:rPr>
              <a:t>closer to home</a:t>
            </a:r>
          </a:p>
          <a:p>
            <a:pPr lvl="1"/>
            <a:r>
              <a:rPr lang="en-US" dirty="0">
                <a:latin typeface="Raleway"/>
                <a:cs typeface="Raleway"/>
              </a:rPr>
              <a:t>If it is not broken, don’t fix it</a:t>
            </a:r>
          </a:p>
          <a:p>
            <a:pPr lvl="1"/>
            <a:r>
              <a:rPr lang="en-US" dirty="0">
                <a:latin typeface="Raleway"/>
                <a:cs typeface="Raleway"/>
              </a:rPr>
              <a:t>Lack of peer support</a:t>
            </a:r>
          </a:p>
          <a:p>
            <a:pPr lvl="1"/>
            <a:r>
              <a:rPr lang="en-US" dirty="0">
                <a:latin typeface="Raleway"/>
                <a:cs typeface="Raleway"/>
              </a:rPr>
              <a:t>Perception that </a:t>
            </a:r>
            <a:r>
              <a:rPr lang="en-US" b="1" dirty="0" err="1">
                <a:latin typeface="Raleway"/>
                <a:cs typeface="Raleway"/>
              </a:rPr>
              <a:t>tx</a:t>
            </a:r>
            <a:r>
              <a:rPr lang="en-US" b="1" dirty="0">
                <a:latin typeface="Raleway"/>
                <a:cs typeface="Raleway"/>
              </a:rPr>
              <a:t> and care would be compromised </a:t>
            </a:r>
            <a:r>
              <a:rPr lang="en-US" dirty="0">
                <a:latin typeface="Raleway"/>
                <a:cs typeface="Raleway"/>
              </a:rPr>
              <a:t>by less frequent </a:t>
            </a:r>
            <a:r>
              <a:rPr lang="en-US" dirty="0" smtClean="0">
                <a:latin typeface="Raleway"/>
                <a:cs typeface="Raleway"/>
              </a:rPr>
              <a:t>visits</a:t>
            </a:r>
            <a:endParaRPr lang="en-US" dirty="0">
              <a:latin typeface="Raleway"/>
              <a:cs typeface="Ralewa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576" y="1600200"/>
            <a:ext cx="4341463" cy="4114800"/>
          </a:xfrm>
          <a:prstGeom prst="rect">
            <a:avLst/>
          </a:prstGeom>
        </p:spPr>
      </p:pic>
      <p:sp>
        <p:nvSpPr>
          <p:cNvPr id="6" name="Title 1"/>
          <p:cNvSpPr>
            <a:spLocks noGrp="1"/>
          </p:cNvSpPr>
          <p:nvPr>
            <p:ph type="title"/>
          </p:nvPr>
        </p:nvSpPr>
        <p:spPr>
          <a:xfrm>
            <a:off x="457200" y="274638"/>
            <a:ext cx="8229600" cy="1143000"/>
          </a:xfrm>
        </p:spPr>
        <p:txBody>
          <a:bodyPr>
            <a:normAutofit/>
          </a:bodyPr>
          <a:lstStyle/>
          <a:p>
            <a:r>
              <a:rPr lang="en-US" dirty="0"/>
              <a:t>INSIGHTS</a:t>
            </a:r>
          </a:p>
        </p:txBody>
      </p:sp>
    </p:spTree>
    <p:extLst>
      <p:ext uri="{BB962C8B-B14F-4D97-AF65-F5344CB8AC3E}">
        <p14:creationId xmlns:p14="http://schemas.microsoft.com/office/powerpoint/2010/main" val="835832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7-11 at 12.23.44 PM.png"/>
          <p:cNvPicPr>
            <a:picLocks noGrp="1" noChangeAspect="1"/>
          </p:cNvPicPr>
          <p:nvPr>
            <p:ph idx="1"/>
          </p:nvPr>
        </p:nvPicPr>
        <p:blipFill>
          <a:blip r:embed="rId2" cstate="email">
            <a:extLst>
              <a:ext uri="{28A0092B-C50C-407E-A947-70E740481C1C}">
                <a14:useLocalDpi xmlns:a14="http://schemas.microsoft.com/office/drawing/2010/main"/>
              </a:ext>
            </a:extLst>
          </a:blip>
          <a:srcRect l="-43978" r="-43978"/>
          <a:stretch>
            <a:fillRect/>
          </a:stretch>
        </p:blipFill>
        <p:spPr>
          <a:xfrm>
            <a:off x="-1295400" y="228600"/>
            <a:ext cx="11734160" cy="6453336"/>
          </a:xfrm>
        </p:spPr>
      </p:pic>
      <p:sp>
        <p:nvSpPr>
          <p:cNvPr id="5" name="Oval 4"/>
          <p:cNvSpPr/>
          <p:nvPr/>
        </p:nvSpPr>
        <p:spPr>
          <a:xfrm>
            <a:off x="3504720" y="1905000"/>
            <a:ext cx="213392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60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SF134994 (High re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60455" y="0"/>
            <a:ext cx="4583545" cy="3457686"/>
          </a:xfrm>
          <a:prstGeom prst="rect">
            <a:avLst/>
          </a:prstGeom>
        </p:spPr>
      </p:pic>
      <p:pic>
        <p:nvPicPr>
          <p:cNvPr id="5" name="Picture 4" descr="hcw managed group.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560455" cy="3457687"/>
          </a:xfrm>
          <a:prstGeom prst="rect">
            <a:avLst/>
          </a:prstGeom>
        </p:spPr>
      </p:pic>
      <p:pic>
        <p:nvPicPr>
          <p:cNvPr id="6" name="Picture 5" descr="8693-223.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423051"/>
            <a:ext cx="4591424" cy="3423403"/>
          </a:xfrm>
          <a:prstGeom prst="rect">
            <a:avLst/>
          </a:prstGeom>
        </p:spPr>
      </p:pic>
      <p:pic>
        <p:nvPicPr>
          <p:cNvPr id="7" name="Picture 6" descr="MSB2396 (High res).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60455" y="3423051"/>
            <a:ext cx="4583545" cy="3434949"/>
          </a:xfrm>
          <a:prstGeom prst="rect">
            <a:avLst/>
          </a:prstGeom>
        </p:spPr>
      </p:pic>
      <p:grpSp>
        <p:nvGrpSpPr>
          <p:cNvPr id="14" name="Group 13"/>
          <p:cNvGrpSpPr/>
          <p:nvPr/>
        </p:nvGrpSpPr>
        <p:grpSpPr>
          <a:xfrm>
            <a:off x="0" y="2643909"/>
            <a:ext cx="9155544" cy="407675"/>
            <a:chOff x="0" y="2643909"/>
            <a:chExt cx="9155544" cy="407675"/>
          </a:xfrm>
        </p:grpSpPr>
        <p:sp>
          <p:nvSpPr>
            <p:cNvPr id="2" name="TextBox 1"/>
            <p:cNvSpPr txBox="1"/>
            <p:nvPr/>
          </p:nvSpPr>
          <p:spPr>
            <a:xfrm>
              <a:off x="0" y="2643909"/>
              <a:ext cx="4560456" cy="400110"/>
            </a:xfrm>
            <a:prstGeom prst="rect">
              <a:avLst/>
            </a:prstGeom>
            <a:solidFill>
              <a:schemeClr val="tx1"/>
            </a:solidFill>
          </p:spPr>
          <p:txBody>
            <a:bodyPr wrap="square" rtlCol="0">
              <a:spAutoFit/>
            </a:bodyPr>
            <a:lstStyle/>
            <a:p>
              <a:pPr algn="ctr"/>
              <a:r>
                <a:rPr lang="en-US" sz="2000" dirty="0">
                  <a:solidFill>
                    <a:schemeClr val="bg1"/>
                  </a:solidFill>
                </a:rPr>
                <a:t>Health care worker-managed group</a:t>
              </a:r>
            </a:p>
          </p:txBody>
        </p:sp>
        <p:sp>
          <p:nvSpPr>
            <p:cNvPr id="10" name="TextBox 9"/>
            <p:cNvSpPr txBox="1"/>
            <p:nvPr/>
          </p:nvSpPr>
          <p:spPr>
            <a:xfrm>
              <a:off x="4560454" y="2651474"/>
              <a:ext cx="4595090" cy="400110"/>
            </a:xfrm>
            <a:prstGeom prst="rect">
              <a:avLst/>
            </a:prstGeom>
            <a:solidFill>
              <a:schemeClr val="tx1"/>
            </a:solidFill>
          </p:spPr>
          <p:txBody>
            <a:bodyPr wrap="square" rtlCol="0">
              <a:spAutoFit/>
            </a:bodyPr>
            <a:lstStyle/>
            <a:p>
              <a:pPr algn="ctr"/>
              <a:r>
                <a:rPr lang="en-US" sz="2000" dirty="0">
                  <a:solidFill>
                    <a:schemeClr val="bg1"/>
                  </a:solidFill>
                </a:rPr>
                <a:t>Client-managed group</a:t>
              </a:r>
            </a:p>
          </p:txBody>
        </p:sp>
      </p:grpSp>
      <p:grpSp>
        <p:nvGrpSpPr>
          <p:cNvPr id="15" name="Group 14"/>
          <p:cNvGrpSpPr/>
          <p:nvPr/>
        </p:nvGrpSpPr>
        <p:grpSpPr>
          <a:xfrm>
            <a:off x="0" y="6248400"/>
            <a:ext cx="9155544" cy="407675"/>
            <a:chOff x="0" y="2643909"/>
            <a:chExt cx="9155544" cy="407675"/>
          </a:xfrm>
        </p:grpSpPr>
        <p:sp>
          <p:nvSpPr>
            <p:cNvPr id="16" name="TextBox 15"/>
            <p:cNvSpPr txBox="1"/>
            <p:nvPr/>
          </p:nvSpPr>
          <p:spPr>
            <a:xfrm>
              <a:off x="0" y="2643909"/>
              <a:ext cx="4560456" cy="400110"/>
            </a:xfrm>
            <a:prstGeom prst="rect">
              <a:avLst/>
            </a:prstGeom>
            <a:solidFill>
              <a:schemeClr val="tx1"/>
            </a:solidFill>
          </p:spPr>
          <p:txBody>
            <a:bodyPr wrap="square" rtlCol="0">
              <a:spAutoFit/>
            </a:bodyPr>
            <a:lstStyle/>
            <a:p>
              <a:pPr algn="ctr"/>
              <a:r>
                <a:rPr lang="en-US" sz="2000" dirty="0">
                  <a:solidFill>
                    <a:schemeClr val="bg1"/>
                  </a:solidFill>
                </a:rPr>
                <a:t>           Facility-based individual	</a:t>
              </a:r>
            </a:p>
          </p:txBody>
        </p:sp>
        <p:sp>
          <p:nvSpPr>
            <p:cNvPr id="17" name="TextBox 16"/>
            <p:cNvSpPr txBox="1"/>
            <p:nvPr/>
          </p:nvSpPr>
          <p:spPr>
            <a:xfrm>
              <a:off x="4560454" y="2651474"/>
              <a:ext cx="4595090" cy="400110"/>
            </a:xfrm>
            <a:prstGeom prst="rect">
              <a:avLst/>
            </a:prstGeom>
            <a:solidFill>
              <a:schemeClr val="tx1"/>
            </a:solidFill>
          </p:spPr>
          <p:txBody>
            <a:bodyPr wrap="square" rtlCol="0">
              <a:spAutoFit/>
            </a:bodyPr>
            <a:lstStyle/>
            <a:p>
              <a:pPr algn="ctr"/>
              <a:r>
                <a:rPr lang="en-US" sz="2000" dirty="0">
                  <a:solidFill>
                    <a:schemeClr val="bg1"/>
                  </a:solidFill>
                </a:rPr>
                <a:t>Out-of-facility individual</a:t>
              </a:r>
            </a:p>
          </p:txBody>
        </p:sp>
      </p:grpSp>
    </p:spTree>
    <p:extLst>
      <p:ext uri="{BB962C8B-B14F-4D97-AF65-F5344CB8AC3E}">
        <p14:creationId xmlns:p14="http://schemas.microsoft.com/office/powerpoint/2010/main" val="315932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DSD IS NOT</a:t>
            </a:r>
            <a:r>
              <a:rPr lang="mr-IN" dirty="0"/>
              <a:t>…</a:t>
            </a:r>
            <a:endParaRPr lang="en-US" dirty="0"/>
          </a:p>
        </p:txBody>
      </p:sp>
      <p:sp>
        <p:nvSpPr>
          <p:cNvPr id="3" name="Content Placeholder 2"/>
          <p:cNvSpPr>
            <a:spLocks noGrp="1"/>
          </p:cNvSpPr>
          <p:nvPr>
            <p:ph idx="1"/>
          </p:nvPr>
        </p:nvSpPr>
        <p:spPr>
          <a:xfrm>
            <a:off x="457200" y="1600200"/>
            <a:ext cx="8001000" cy="4800600"/>
          </a:xfrm>
        </p:spPr>
        <p:txBody>
          <a:bodyPr>
            <a:normAutofit lnSpcReduction="10000"/>
          </a:bodyPr>
          <a:lstStyle/>
          <a:p>
            <a:pPr fontAlgn="auto"/>
            <a:r>
              <a:rPr lang="en-US" sz="4000" dirty="0">
                <a:latin typeface="Raleway"/>
                <a:cs typeface="Raleway"/>
              </a:rPr>
              <a:t>Pick one of 4 models</a:t>
            </a:r>
          </a:p>
          <a:p>
            <a:pPr fontAlgn="auto"/>
            <a:endParaRPr lang="en-US" sz="4000" dirty="0">
              <a:latin typeface="Raleway"/>
              <a:cs typeface="Raleway"/>
            </a:endParaRPr>
          </a:p>
          <a:p>
            <a:r>
              <a:rPr lang="en-US" sz="4000" dirty="0">
                <a:latin typeface="Raleway"/>
                <a:cs typeface="Raleway"/>
              </a:rPr>
              <a:t>A substitute for good care/services</a:t>
            </a:r>
          </a:p>
          <a:p>
            <a:endParaRPr lang="en-US" sz="4000" dirty="0">
              <a:latin typeface="Raleway"/>
              <a:cs typeface="Raleway"/>
            </a:endParaRPr>
          </a:p>
          <a:p>
            <a:r>
              <a:rPr lang="en-US" sz="4000" dirty="0">
                <a:latin typeface="Raleway"/>
                <a:cs typeface="Raleway"/>
              </a:rPr>
              <a:t>Tailored/individualized care or services</a:t>
            </a:r>
          </a:p>
          <a:p>
            <a:pPr fontAlgn="auto"/>
            <a:endParaRPr lang="en-US" dirty="0">
              <a:latin typeface="Raleway"/>
              <a:cs typeface="Raleway"/>
            </a:endParaRPr>
          </a:p>
        </p:txBody>
      </p:sp>
    </p:spTree>
    <p:extLst>
      <p:ext uri="{BB962C8B-B14F-4D97-AF65-F5344CB8AC3E}">
        <p14:creationId xmlns:p14="http://schemas.microsoft.com/office/powerpoint/2010/main" val="1869387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WORKS FOR ME</a:t>
            </a:r>
            <a:r>
              <a:rPr lang="en-US" i="1" dirty="0"/>
              <a:t>: </a:t>
            </a:r>
            <a:br>
              <a:rPr lang="en-US" i="1" dirty="0"/>
            </a:br>
            <a:r>
              <a:rPr lang="en-US" dirty="0"/>
              <a:t>Activist Toolkit for DSD</a:t>
            </a:r>
          </a:p>
        </p:txBody>
      </p:sp>
      <p:pic>
        <p:nvPicPr>
          <p:cNvPr id="7" name="Content Placeholder 6" descr="Screen Shot 2018-07-04 at 14.56.30.png"/>
          <p:cNvPicPr>
            <a:picLocks noGrp="1" noChangeAspect="1"/>
          </p:cNvPicPr>
          <p:nvPr>
            <p:ph sz="half" idx="1"/>
          </p:nvPr>
        </p:nvPicPr>
        <p:blipFill>
          <a:blip r:embed="rId2">
            <a:extLst>
              <a:ext uri="{28A0092B-C50C-407E-A947-70E740481C1C}">
                <a14:useLocalDpi xmlns:a14="http://schemas.microsoft.com/office/drawing/2010/main" val="0"/>
              </a:ext>
            </a:extLst>
          </a:blip>
          <a:srcRect t="-5030" b="-5030"/>
          <a:stretch>
            <a:fillRect/>
          </a:stretch>
        </p:blipFill>
        <p:spPr/>
      </p:pic>
      <p:pic>
        <p:nvPicPr>
          <p:cNvPr id="8" name="Content Placeholder 7" descr="Screen Shot 2018-07-04 at 14.57.29.png"/>
          <p:cNvPicPr>
            <a:picLocks noGrp="1" noChangeAspect="1"/>
          </p:cNvPicPr>
          <p:nvPr>
            <p:ph sz="half" idx="2"/>
          </p:nvPr>
        </p:nvPicPr>
        <p:blipFill>
          <a:blip r:embed="rId3">
            <a:extLst>
              <a:ext uri="{28A0092B-C50C-407E-A947-70E740481C1C}">
                <a14:useLocalDpi xmlns:a14="http://schemas.microsoft.com/office/drawing/2010/main" val="0"/>
              </a:ext>
            </a:extLst>
          </a:blip>
          <a:srcRect l="-3454" r="-3454"/>
          <a:stretch>
            <a:fillRect/>
          </a:stretch>
        </p:blipFill>
        <p:spPr/>
      </p:pic>
    </p:spTree>
    <p:extLst>
      <p:ext uri="{BB962C8B-B14F-4D97-AF65-F5344CB8AC3E}">
        <p14:creationId xmlns:p14="http://schemas.microsoft.com/office/powerpoint/2010/main" val="559918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43800" y="5867400"/>
            <a:ext cx="1600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22113">
            <a:off x="4842422" y="1702302"/>
            <a:ext cx="3263310" cy="46163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44511">
            <a:off x="902869" y="1674039"/>
            <a:ext cx="3224722" cy="4579244"/>
          </a:xfrm>
          <a:prstGeom prst="rect">
            <a:avLst/>
          </a:prstGeom>
        </p:spPr>
      </p:pic>
      <p:sp>
        <p:nvSpPr>
          <p:cNvPr id="6" name="Title 5">
            <a:extLst>
              <a:ext uri="{FF2B5EF4-FFF2-40B4-BE49-F238E27FC236}">
                <a16:creationId xmlns="" xmlns:a16="http://schemas.microsoft.com/office/drawing/2014/main" id="{EFDB3B65-BF55-D843-AB17-C09AB650B305}"/>
              </a:ext>
            </a:extLst>
          </p:cNvPr>
          <p:cNvSpPr>
            <a:spLocks noGrp="1"/>
          </p:cNvSpPr>
          <p:nvPr>
            <p:ph type="title"/>
          </p:nvPr>
        </p:nvSpPr>
        <p:spPr>
          <a:xfrm>
            <a:off x="562844" y="210471"/>
            <a:ext cx="8018313" cy="1143000"/>
          </a:xfrm>
        </p:spPr>
        <p:txBody>
          <a:bodyPr>
            <a:normAutofit fontScale="90000"/>
          </a:bodyPr>
          <a:lstStyle/>
          <a:p>
            <a:r>
              <a:rPr lang="en-US" sz="4400" dirty="0"/>
              <a:t>Available for download at:</a:t>
            </a:r>
            <a:r>
              <a:rPr lang="en-US" sz="4400" b="0" dirty="0"/>
              <a:t/>
            </a:r>
            <a:br>
              <a:rPr lang="en-US" sz="4400" b="0" dirty="0"/>
            </a:br>
            <a:r>
              <a:rPr lang="en-US" sz="2700" b="0" dirty="0">
                <a:hlinkClick r:id="rId4"/>
              </a:rPr>
              <a:t>www.itpcglobal.org/resources/what-works-for-me</a:t>
            </a:r>
            <a:endParaRPr lang="en-US" b="0" dirty="0"/>
          </a:p>
        </p:txBody>
      </p:sp>
    </p:spTree>
    <p:extLst>
      <p:ext uri="{BB962C8B-B14F-4D97-AF65-F5344CB8AC3E}">
        <p14:creationId xmlns:p14="http://schemas.microsoft.com/office/powerpoint/2010/main" val="2977141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GB" dirty="0"/>
              <a:t>PUSHING TO IMPLEMENT DSD – </a:t>
            </a:r>
            <a:r>
              <a:rPr lang="en-GB" b="0" dirty="0"/>
              <a:t/>
            </a:r>
            <a:br>
              <a:rPr lang="en-GB" b="0" dirty="0"/>
            </a:br>
            <a:r>
              <a:rPr lang="en-GB" b="0" dirty="0">
                <a:solidFill>
                  <a:srgbClr val="FF0000"/>
                </a:solidFill>
              </a:rPr>
              <a:t>India</a:t>
            </a:r>
          </a:p>
        </p:txBody>
      </p:sp>
      <p:sp>
        <p:nvSpPr>
          <p:cNvPr id="6" name="Content Placeholder 2">
            <a:extLst>
              <a:ext uri="{FF2B5EF4-FFF2-40B4-BE49-F238E27FC236}">
                <a16:creationId xmlns="" xmlns:a16="http://schemas.microsoft.com/office/drawing/2014/main" id="{2159C78E-8C8C-914D-8663-F4BD55CAD5CF}"/>
              </a:ext>
            </a:extLst>
          </p:cNvPr>
          <p:cNvSpPr>
            <a:spLocks noGrp="1"/>
          </p:cNvSpPr>
          <p:nvPr>
            <p:ph idx="1"/>
          </p:nvPr>
        </p:nvSpPr>
        <p:spPr>
          <a:xfrm>
            <a:off x="571500" y="1317976"/>
            <a:ext cx="8001000" cy="5105401"/>
          </a:xfrm>
        </p:spPr>
        <p:txBody>
          <a:bodyPr>
            <a:noAutofit/>
          </a:bodyPr>
          <a:lstStyle/>
          <a:p>
            <a:r>
              <a:rPr lang="en-US" sz="2000" dirty="0" err="1">
                <a:latin typeface="Raleway"/>
                <a:cs typeface="Raleway"/>
              </a:rPr>
              <a:t>Draftitis</a:t>
            </a:r>
            <a:endParaRPr lang="en-US" sz="2000" dirty="0">
              <a:latin typeface="Raleway"/>
              <a:cs typeface="Raleway"/>
            </a:endParaRPr>
          </a:p>
          <a:p>
            <a:r>
              <a:rPr lang="en-US" sz="2000" dirty="0">
                <a:latin typeface="Raleway"/>
                <a:cs typeface="Raleway"/>
              </a:rPr>
              <a:t>Community groups advocated and pushed government to adopt the policy </a:t>
            </a:r>
          </a:p>
          <a:p>
            <a:pPr lvl="0"/>
            <a:r>
              <a:rPr lang="en-US" sz="2000" dirty="0">
                <a:latin typeface="Raleway"/>
                <a:cs typeface="Raleway"/>
              </a:rPr>
              <a:t>Development and integration of community SOPs into the treatment guidelines</a:t>
            </a:r>
          </a:p>
          <a:p>
            <a:pPr lvl="0"/>
            <a:r>
              <a:rPr lang="en-US" sz="2000" dirty="0">
                <a:latin typeface="Raleway"/>
                <a:cs typeface="Raleway"/>
              </a:rPr>
              <a:t>Launch of DSD community center in Gujarat, </a:t>
            </a:r>
          </a:p>
          <a:p>
            <a:pPr lvl="1"/>
            <a:r>
              <a:rPr lang="en-US" sz="2000" dirty="0">
                <a:latin typeface="Raleway"/>
                <a:cs typeface="Raleway"/>
              </a:rPr>
              <a:t>25 ROC who were referred by the ART centers for Community Adherence Group (CAG model)</a:t>
            </a:r>
          </a:p>
          <a:p>
            <a:r>
              <a:rPr lang="en-US" sz="2000" dirty="0">
                <a:latin typeface="Raleway"/>
                <a:cs typeface="Raleway"/>
              </a:rPr>
              <a:t>Challenges include:</a:t>
            </a:r>
          </a:p>
          <a:p>
            <a:pPr lvl="1"/>
            <a:r>
              <a:rPr lang="en-US" sz="2000" dirty="0">
                <a:latin typeface="Raleway"/>
                <a:cs typeface="Raleway"/>
              </a:rPr>
              <a:t>Staff not yet fully comfortable with the concept of the DSD and providing this level of service (what about complications etc.)</a:t>
            </a:r>
          </a:p>
          <a:p>
            <a:pPr lvl="1"/>
            <a:r>
              <a:rPr lang="en-US" sz="2000" dirty="0">
                <a:latin typeface="Raleway"/>
                <a:cs typeface="Raleway"/>
              </a:rPr>
              <a:t>Issues with TB/PLHIV ROC, since patient need to receive treatment from facilities for 6 months before being be referred in to the CAGs.</a:t>
            </a:r>
          </a:p>
        </p:txBody>
      </p:sp>
    </p:spTree>
    <p:extLst>
      <p:ext uri="{BB962C8B-B14F-4D97-AF65-F5344CB8AC3E}">
        <p14:creationId xmlns:p14="http://schemas.microsoft.com/office/powerpoint/2010/main" val="4152051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229600" cy="1357489"/>
          </a:xfrm>
        </p:spPr>
        <p:txBody>
          <a:bodyPr>
            <a:normAutofit/>
          </a:bodyPr>
          <a:lstStyle/>
          <a:p>
            <a:r>
              <a:rPr lang="en-GB" dirty="0"/>
              <a:t>PUSHING TO SCALE UP DSD – </a:t>
            </a:r>
            <a:r>
              <a:rPr lang="en-GB" b="0" dirty="0">
                <a:solidFill>
                  <a:srgbClr val="FF0000"/>
                </a:solidFill>
              </a:rPr>
              <a:t>Zimbabwe</a:t>
            </a:r>
          </a:p>
        </p:txBody>
      </p:sp>
      <p:sp>
        <p:nvSpPr>
          <p:cNvPr id="4" name="Content Placeholder 2">
            <a:extLst>
              <a:ext uri="{FF2B5EF4-FFF2-40B4-BE49-F238E27FC236}">
                <a16:creationId xmlns="" xmlns:a16="http://schemas.microsoft.com/office/drawing/2014/main" id="{B552E23A-56BF-9948-9C62-580ADACF11F5}"/>
              </a:ext>
            </a:extLst>
          </p:cNvPr>
          <p:cNvSpPr txBox="1">
            <a:spLocks/>
          </p:cNvSpPr>
          <p:nvPr/>
        </p:nvSpPr>
        <p:spPr>
          <a:xfrm>
            <a:off x="571500" y="1433688"/>
            <a:ext cx="8245122" cy="480060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Raleway"/>
                <a:cs typeface="Raleway"/>
              </a:rPr>
              <a:t>A country with a national DSD policy </a:t>
            </a:r>
          </a:p>
          <a:p>
            <a:r>
              <a:rPr lang="en-US" dirty="0">
                <a:latin typeface="Raleway"/>
                <a:cs typeface="Raleway"/>
              </a:rPr>
              <a:t>Through small grants focused on DSD and RVLT, communities successfully pushed to establish and scale models within national  DSD programs  with D on ART delivery</a:t>
            </a:r>
          </a:p>
          <a:p>
            <a:pPr lvl="1"/>
            <a:r>
              <a:rPr lang="en-GB" dirty="0">
                <a:latin typeface="Raleway"/>
                <a:cs typeface="Raleway"/>
              </a:rPr>
              <a:t>In Harare, 3 health facilities are now offering 4 models (vs 1) (fast-track windows, CAGs delinked)</a:t>
            </a:r>
            <a:endParaRPr lang="en-US" dirty="0">
              <a:latin typeface="Raleway"/>
              <a:cs typeface="Raleway"/>
            </a:endParaRPr>
          </a:p>
          <a:p>
            <a:r>
              <a:rPr lang="en-GB" dirty="0">
                <a:latin typeface="Raleway"/>
                <a:cs typeface="Raleway"/>
              </a:rPr>
              <a:t>Pilot of community treatment observatory in Zimbabwe</a:t>
            </a:r>
          </a:p>
          <a:p>
            <a:pPr lvl="1"/>
            <a:r>
              <a:rPr lang="en-GB" dirty="0">
                <a:latin typeface="Raleway"/>
                <a:cs typeface="Raleway"/>
              </a:rPr>
              <a:t>Routine data collection</a:t>
            </a:r>
          </a:p>
          <a:p>
            <a:pPr lvl="1"/>
            <a:r>
              <a:rPr lang="en-GB" dirty="0">
                <a:latin typeface="Raleway"/>
                <a:cs typeface="Raleway"/>
              </a:rPr>
              <a:t>Indicators along the cascade</a:t>
            </a:r>
          </a:p>
          <a:p>
            <a:pPr lvl="1"/>
            <a:r>
              <a:rPr lang="en-GB" dirty="0">
                <a:latin typeface="Raleway"/>
                <a:cs typeface="Raleway"/>
              </a:rPr>
              <a:t>Help to inform advocacy to improve and scale up DSD and RVLT uptake</a:t>
            </a:r>
          </a:p>
        </p:txBody>
      </p:sp>
    </p:spTree>
    <p:extLst>
      <p:ext uri="{BB962C8B-B14F-4D97-AF65-F5344CB8AC3E}">
        <p14:creationId xmlns:p14="http://schemas.microsoft.com/office/powerpoint/2010/main" val="3723680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658"/>
            <a:ext cx="8229600" cy="868362"/>
          </a:xfrm>
        </p:spPr>
        <p:txBody>
          <a:bodyPr>
            <a:normAutofit/>
          </a:bodyPr>
          <a:lstStyle/>
          <a:p>
            <a:r>
              <a:rPr lang="en-US" dirty="0"/>
              <a:t>DSD for PREVENTION</a:t>
            </a:r>
          </a:p>
        </p:txBody>
      </p:sp>
      <p:sp>
        <p:nvSpPr>
          <p:cNvPr id="3" name="Content Placeholder 2"/>
          <p:cNvSpPr>
            <a:spLocks noGrp="1"/>
          </p:cNvSpPr>
          <p:nvPr>
            <p:ph idx="1"/>
          </p:nvPr>
        </p:nvSpPr>
        <p:spPr>
          <a:xfrm>
            <a:off x="342900" y="1106310"/>
            <a:ext cx="8458200" cy="2223912"/>
          </a:xfrm>
        </p:spPr>
        <p:txBody>
          <a:bodyPr>
            <a:noAutofit/>
          </a:bodyPr>
          <a:lstStyle/>
          <a:p>
            <a:pPr marL="0" lvl="0" indent="0" algn="ctr">
              <a:buNone/>
            </a:pPr>
            <a:r>
              <a:rPr lang="en-US" sz="2800" dirty="0">
                <a:solidFill>
                  <a:srgbClr val="FF0000"/>
                </a:solidFill>
                <a:latin typeface="Raleway"/>
                <a:cs typeface="Raleway"/>
              </a:rPr>
              <a:t>“</a:t>
            </a:r>
            <a:r>
              <a:rPr lang="en-US" sz="2800" i="1" dirty="0">
                <a:solidFill>
                  <a:srgbClr val="FF0000"/>
                </a:solidFill>
                <a:latin typeface="Raleway"/>
                <a:cs typeface="Raleway"/>
              </a:rPr>
              <a:t>I tested (for HIV) in 1998, I have never fallen sick my viral load is undetectable. I’m not sick. Why should I stand in three or more hours queue just to get my drugs? I have a life, I work!</a:t>
            </a:r>
            <a:r>
              <a:rPr lang="en-US" sz="2400" i="1" dirty="0">
                <a:solidFill>
                  <a:srgbClr val="FF0000"/>
                </a:solidFill>
                <a:latin typeface="Raleway"/>
                <a:cs typeface="Raleway"/>
              </a:rPr>
              <a:t>” </a:t>
            </a:r>
            <a:r>
              <a:rPr lang="en-US" sz="2400" dirty="0">
                <a:latin typeface="Raleway"/>
                <a:cs typeface="Raleway"/>
              </a:rPr>
              <a:t>– a PHIV Leader, Tanzania</a:t>
            </a:r>
          </a:p>
        </p:txBody>
      </p:sp>
      <p:sp>
        <p:nvSpPr>
          <p:cNvPr id="4" name="Content Placeholder 2">
            <a:extLst>
              <a:ext uri="{FF2B5EF4-FFF2-40B4-BE49-F238E27FC236}">
                <a16:creationId xmlns="" xmlns:a16="http://schemas.microsoft.com/office/drawing/2014/main" id="{EFAC0B42-48F3-4D49-878A-0908C986E5B9}"/>
              </a:ext>
            </a:extLst>
          </p:cNvPr>
          <p:cNvSpPr txBox="1">
            <a:spLocks/>
          </p:cNvSpPr>
          <p:nvPr/>
        </p:nvSpPr>
        <p:spPr>
          <a:xfrm>
            <a:off x="1123244" y="3330222"/>
            <a:ext cx="6897512" cy="26528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Raleway"/>
                <a:cs typeface="Raleway"/>
              </a:rPr>
              <a:t>Perspective of someone living with HIV</a:t>
            </a:r>
            <a:endParaRPr lang="en-GB" sz="2400" dirty="0">
              <a:latin typeface="Raleway"/>
              <a:cs typeface="Raleway"/>
            </a:endParaRPr>
          </a:p>
          <a:p>
            <a:r>
              <a:rPr lang="en-US" sz="2400" dirty="0">
                <a:latin typeface="Raleway"/>
                <a:cs typeface="Raleway"/>
              </a:rPr>
              <a:t>How do we get well people to test for HIV?</a:t>
            </a:r>
          </a:p>
          <a:p>
            <a:r>
              <a:rPr lang="en-US" sz="2400" dirty="0">
                <a:latin typeface="Raleway"/>
                <a:cs typeface="Raleway"/>
              </a:rPr>
              <a:t>What does the model for attracting people who don’t feel sick or don’t perceive themselves as being at high risk of getting HIV into the health care system?</a:t>
            </a:r>
          </a:p>
        </p:txBody>
      </p:sp>
    </p:spTree>
    <p:extLst>
      <p:ext uri="{BB962C8B-B14F-4D97-AF65-F5344CB8AC3E}">
        <p14:creationId xmlns:p14="http://schemas.microsoft.com/office/powerpoint/2010/main" val="799037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WHAT’S WRONG WITH THIS PICTURE?</a:t>
            </a:r>
          </a:p>
        </p:txBody>
      </p:sp>
      <p:sp>
        <p:nvSpPr>
          <p:cNvPr id="5" name="Content Placeholder 4"/>
          <p:cNvSpPr>
            <a:spLocks noGrp="1"/>
          </p:cNvSpPr>
          <p:nvPr>
            <p:ph idx="1"/>
          </p:nvPr>
        </p:nvSpPr>
        <p:spPr/>
        <p:txBody>
          <a:bodyPr/>
          <a:lstStyle/>
          <a:p>
            <a:endParaRPr lang="en-US"/>
          </a:p>
        </p:txBody>
      </p:sp>
      <p:pic>
        <p:nvPicPr>
          <p:cNvPr id="6" name="Picture 5">
            <a:extLst>
              <a:ext uri="{FF2B5EF4-FFF2-40B4-BE49-F238E27FC236}">
                <a16:creationId xmlns="" xmlns:a16="http://schemas.microsoft.com/office/drawing/2014/main" id="{72B29A4A-4DEC-2F47-8022-939484B89AC1}"/>
              </a:ext>
            </a:extLst>
          </p:cNvPr>
          <p:cNvPicPr>
            <a:picLocks noChangeAspect="1"/>
          </p:cNvPicPr>
          <p:nvPr/>
        </p:nvPicPr>
        <p:blipFill>
          <a:blip r:embed="rId2"/>
          <a:stretch>
            <a:fillRect/>
          </a:stretch>
        </p:blipFill>
        <p:spPr>
          <a:xfrm>
            <a:off x="545464" y="1913311"/>
            <a:ext cx="8018280" cy="3959026"/>
          </a:xfrm>
          <a:prstGeom prst="rect">
            <a:avLst/>
          </a:prstGeom>
        </p:spPr>
      </p:pic>
    </p:spTree>
    <p:extLst>
      <p:ext uri="{BB962C8B-B14F-4D97-AF65-F5344CB8AC3E}">
        <p14:creationId xmlns:p14="http://schemas.microsoft.com/office/powerpoint/2010/main" val="321510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CAN’T EFFECTIVELY IMPLEMENT </a:t>
            </a:r>
            <a:br>
              <a:rPr lang="en-GB" dirty="0"/>
            </a:br>
            <a:r>
              <a:rPr lang="en-GB" dirty="0"/>
              <a:t>AND SCALE DSD WITHOUT: </a:t>
            </a:r>
            <a:endParaRPr lang="en-US" dirty="0"/>
          </a:p>
        </p:txBody>
      </p:sp>
      <p:sp>
        <p:nvSpPr>
          <p:cNvPr id="4" name="Content Placeholder 2"/>
          <p:cNvSpPr>
            <a:spLocks noGrp="1"/>
          </p:cNvSpPr>
          <p:nvPr>
            <p:ph idx="1"/>
          </p:nvPr>
        </p:nvSpPr>
        <p:spPr/>
        <p:txBody>
          <a:bodyPr>
            <a:noAutofit/>
          </a:bodyPr>
          <a:lstStyle/>
          <a:p>
            <a:pPr lvl="1"/>
            <a:r>
              <a:rPr lang="en-GB" sz="2400" dirty="0">
                <a:latin typeface="Raleway"/>
                <a:cs typeface="Raleway"/>
              </a:rPr>
              <a:t>R</a:t>
            </a:r>
            <a:r>
              <a:rPr lang="en-GB" sz="2400" dirty="0" smtClean="0">
                <a:latin typeface="Raleway"/>
                <a:cs typeface="Raleway"/>
              </a:rPr>
              <a:t>obust </a:t>
            </a:r>
            <a:r>
              <a:rPr lang="en-GB" sz="2400" dirty="0">
                <a:latin typeface="Raleway"/>
                <a:cs typeface="Raleway"/>
              </a:rPr>
              <a:t>COMMUNITY </a:t>
            </a:r>
            <a:r>
              <a:rPr lang="en-GB" sz="2400" dirty="0">
                <a:solidFill>
                  <a:srgbClr val="FF0000"/>
                </a:solidFill>
                <a:latin typeface="Raleway"/>
                <a:cs typeface="Raleway"/>
              </a:rPr>
              <a:t>MONITORING</a:t>
            </a:r>
            <a:r>
              <a:rPr lang="en-GB" sz="2400" dirty="0">
                <a:latin typeface="Raleway"/>
                <a:cs typeface="Raleway"/>
              </a:rPr>
              <a:t>: to monitor quality and access of services along the HIV cascade  </a:t>
            </a:r>
          </a:p>
          <a:p>
            <a:pPr lvl="1"/>
            <a:r>
              <a:rPr lang="en-GB" sz="2400" dirty="0">
                <a:latin typeface="Raleway"/>
                <a:cs typeface="Raleway"/>
              </a:rPr>
              <a:t>U</a:t>
            </a:r>
            <a:r>
              <a:rPr lang="en-GB" sz="2400" dirty="0" smtClean="0">
                <a:latin typeface="Raleway"/>
                <a:cs typeface="Raleway"/>
              </a:rPr>
              <a:t>nderstanding </a:t>
            </a:r>
            <a:r>
              <a:rPr lang="en-GB" sz="2400" dirty="0">
                <a:latin typeface="Raleway"/>
                <a:cs typeface="Raleway"/>
              </a:rPr>
              <a:t>how to scale and improve </a:t>
            </a:r>
            <a:r>
              <a:rPr lang="en-GB" sz="2400" dirty="0">
                <a:solidFill>
                  <a:srgbClr val="FF0000"/>
                </a:solidFill>
                <a:latin typeface="Raleway"/>
                <a:cs typeface="Raleway"/>
              </a:rPr>
              <a:t>QUALITY</a:t>
            </a:r>
            <a:r>
              <a:rPr lang="en-GB" sz="2400" dirty="0">
                <a:latin typeface="Raleway"/>
                <a:cs typeface="Raleway"/>
              </a:rPr>
              <a:t> (not just #s)</a:t>
            </a:r>
          </a:p>
          <a:p>
            <a:pPr lvl="1"/>
            <a:r>
              <a:rPr lang="en-GB" sz="2400" dirty="0">
                <a:latin typeface="Raleway"/>
                <a:cs typeface="Raleway"/>
              </a:rPr>
              <a:t>B</a:t>
            </a:r>
            <a:r>
              <a:rPr lang="en-GB" sz="2400" dirty="0" smtClean="0">
                <a:latin typeface="Raleway"/>
                <a:cs typeface="Raleway"/>
              </a:rPr>
              <a:t>uilding </a:t>
            </a:r>
            <a:r>
              <a:rPr lang="en-GB" sz="2400" dirty="0">
                <a:latin typeface="Raleway"/>
                <a:cs typeface="Raleway"/>
              </a:rPr>
              <a:t>COMMUNITY </a:t>
            </a:r>
            <a:r>
              <a:rPr lang="en-GB" sz="2400" dirty="0">
                <a:solidFill>
                  <a:srgbClr val="FF0000"/>
                </a:solidFill>
                <a:latin typeface="Raleway"/>
                <a:cs typeface="Raleway"/>
              </a:rPr>
              <a:t>SYSTEMS</a:t>
            </a:r>
          </a:p>
          <a:p>
            <a:pPr lvl="1"/>
            <a:r>
              <a:rPr lang="en-GB" sz="2400" dirty="0">
                <a:latin typeface="Raleway"/>
                <a:cs typeface="Raleway"/>
              </a:rPr>
              <a:t>T</a:t>
            </a:r>
            <a:r>
              <a:rPr lang="en-GB" sz="2400" dirty="0" smtClean="0">
                <a:latin typeface="Raleway"/>
                <a:cs typeface="Raleway"/>
              </a:rPr>
              <a:t>ruly </a:t>
            </a:r>
            <a:r>
              <a:rPr lang="en-GB" sz="2400" dirty="0">
                <a:latin typeface="Raleway"/>
                <a:cs typeface="Raleway"/>
              </a:rPr>
              <a:t>supporting the shift to more COMMUNITY-LED &amp; PROVIDED </a:t>
            </a:r>
            <a:r>
              <a:rPr lang="en-GB" sz="2400" dirty="0">
                <a:solidFill>
                  <a:srgbClr val="FF0000"/>
                </a:solidFill>
                <a:latin typeface="Raleway"/>
                <a:cs typeface="Raleway"/>
              </a:rPr>
              <a:t>SERVICES</a:t>
            </a:r>
          </a:p>
          <a:p>
            <a:pPr lvl="1"/>
            <a:r>
              <a:rPr lang="en-GB" sz="2400" dirty="0">
                <a:latin typeface="Raleway"/>
                <a:cs typeface="Raleway"/>
              </a:rPr>
              <a:t>F</a:t>
            </a:r>
            <a:r>
              <a:rPr lang="en-GB" sz="2400" dirty="0" smtClean="0">
                <a:latin typeface="Raleway"/>
                <a:cs typeface="Raleway"/>
              </a:rPr>
              <a:t>unding </a:t>
            </a:r>
            <a:r>
              <a:rPr lang="en-GB" sz="2400" dirty="0">
                <a:latin typeface="Raleway"/>
                <a:cs typeface="Raleway"/>
              </a:rPr>
              <a:t>COMMUNITY </a:t>
            </a:r>
            <a:r>
              <a:rPr lang="en-GB" sz="2400" dirty="0">
                <a:solidFill>
                  <a:srgbClr val="FF0000"/>
                </a:solidFill>
                <a:latin typeface="Raleway"/>
                <a:cs typeface="Raleway"/>
              </a:rPr>
              <a:t>ADVOCACY</a:t>
            </a:r>
            <a:r>
              <a:rPr lang="en-GB" sz="2400" dirty="0">
                <a:latin typeface="Raleway"/>
                <a:cs typeface="Raleway"/>
              </a:rPr>
              <a:t>: to ensure there is a strong community voice in the design, implementation and scale of interventions</a:t>
            </a:r>
          </a:p>
        </p:txBody>
      </p:sp>
    </p:spTree>
    <p:extLst>
      <p:ext uri="{BB962C8B-B14F-4D97-AF65-F5344CB8AC3E}">
        <p14:creationId xmlns:p14="http://schemas.microsoft.com/office/powerpoint/2010/main" val="395346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45" y="1207911"/>
            <a:ext cx="9290756" cy="4800600"/>
          </a:xfrm>
        </p:spPr>
        <p:txBody>
          <a:bodyPr>
            <a:noAutofit/>
          </a:bodyPr>
          <a:lstStyle/>
          <a:p>
            <a:pPr marL="0" indent="0" algn="ctr">
              <a:buNone/>
            </a:pPr>
            <a:r>
              <a:rPr lang="en-US" sz="3400" dirty="0">
                <a:solidFill>
                  <a:schemeClr val="tx1">
                    <a:lumMod val="95000"/>
                    <a:lumOff val="5000"/>
                  </a:schemeClr>
                </a:solidFill>
              </a:rPr>
              <a:t>Differentiated service delivery, </a:t>
            </a:r>
          </a:p>
          <a:p>
            <a:pPr marL="0" indent="0" algn="ctr">
              <a:buNone/>
            </a:pPr>
            <a:r>
              <a:rPr lang="en-US" sz="3400" dirty="0">
                <a:solidFill>
                  <a:schemeClr val="tx1">
                    <a:lumMod val="95000"/>
                    <a:lumOff val="5000"/>
                  </a:schemeClr>
                </a:solidFill>
              </a:rPr>
              <a:t>is a </a:t>
            </a:r>
            <a:r>
              <a:rPr lang="en-US" sz="3400" b="1" u="sng" dirty="0">
                <a:solidFill>
                  <a:schemeClr val="tx1">
                    <a:lumMod val="95000"/>
                    <a:lumOff val="5000"/>
                  </a:schemeClr>
                </a:solidFill>
              </a:rPr>
              <a:t>recipient of care</a:t>
            </a:r>
            <a:r>
              <a:rPr lang="en-US" sz="3400" b="1" dirty="0">
                <a:solidFill>
                  <a:schemeClr val="tx1">
                    <a:lumMod val="95000"/>
                    <a:lumOff val="5000"/>
                  </a:schemeClr>
                </a:solidFill>
              </a:rPr>
              <a:t>-centered approach </a:t>
            </a:r>
            <a:r>
              <a:rPr lang="en-US" sz="3400" dirty="0">
                <a:solidFill>
                  <a:schemeClr val="tx1">
                    <a:lumMod val="95000"/>
                    <a:lumOff val="5000"/>
                  </a:schemeClr>
                </a:solidFill>
              </a:rPr>
              <a:t>that simplifies and adapts HIV </a:t>
            </a:r>
            <a:r>
              <a:rPr lang="en-US" sz="3400" dirty="0" smtClean="0">
                <a:solidFill>
                  <a:schemeClr val="tx1">
                    <a:lumMod val="95000"/>
                    <a:lumOff val="5000"/>
                  </a:schemeClr>
                </a:solidFill>
              </a:rPr>
              <a:t>services </a:t>
            </a:r>
            <a:r>
              <a:rPr lang="en-US" sz="3400" b="1" dirty="0" err="1" smtClean="0">
                <a:solidFill>
                  <a:schemeClr val="tx1">
                    <a:lumMod val="95000"/>
                    <a:lumOff val="5000"/>
                  </a:schemeClr>
                </a:solidFill>
              </a:rPr>
              <a:t>ascross</a:t>
            </a:r>
            <a:r>
              <a:rPr lang="en-US" sz="3400" b="1" dirty="0" smtClean="0">
                <a:solidFill>
                  <a:schemeClr val="tx1">
                    <a:lumMod val="95000"/>
                    <a:lumOff val="5000"/>
                  </a:schemeClr>
                </a:solidFill>
              </a:rPr>
              <a:t> </a:t>
            </a:r>
            <a:r>
              <a:rPr lang="en-US" sz="3400" b="1" dirty="0">
                <a:solidFill>
                  <a:schemeClr val="tx1">
                    <a:lumMod val="95000"/>
                    <a:lumOff val="5000"/>
                  </a:schemeClr>
                </a:solidFill>
              </a:rPr>
              <a:t>the cascade</a:t>
            </a:r>
            <a:r>
              <a:rPr lang="en-US" sz="3400" dirty="0">
                <a:solidFill>
                  <a:schemeClr val="tx1">
                    <a:lumMod val="95000"/>
                    <a:lumOff val="5000"/>
                  </a:schemeClr>
                </a:solidFill>
              </a:rPr>
              <a:t>, in ways that </a:t>
            </a:r>
            <a:r>
              <a:rPr lang="en-US" sz="3400" b="1" u="sng" dirty="0">
                <a:solidFill>
                  <a:schemeClr val="tx1">
                    <a:lumMod val="95000"/>
                    <a:lumOff val="5000"/>
                  </a:schemeClr>
                </a:solidFill>
              </a:rPr>
              <a:t>both</a:t>
            </a:r>
          </a:p>
          <a:p>
            <a:pPr marL="0" indent="0" algn="ctr">
              <a:buNone/>
            </a:pPr>
            <a:r>
              <a:rPr lang="en-US" sz="3400" dirty="0">
                <a:solidFill>
                  <a:schemeClr val="tx1">
                    <a:lumMod val="95000"/>
                    <a:lumOff val="5000"/>
                  </a:schemeClr>
                </a:solidFill>
              </a:rPr>
              <a:t> serve the needs of PLHIV better </a:t>
            </a:r>
          </a:p>
          <a:p>
            <a:pPr marL="0" indent="0" algn="ctr">
              <a:buNone/>
            </a:pPr>
            <a:r>
              <a:rPr lang="en-US" sz="3400" b="1" i="1" dirty="0">
                <a:solidFill>
                  <a:schemeClr val="tx1">
                    <a:lumMod val="95000"/>
                    <a:lumOff val="5000"/>
                  </a:schemeClr>
                </a:solidFill>
              </a:rPr>
              <a:t>and</a:t>
            </a:r>
          </a:p>
          <a:p>
            <a:pPr marL="0" indent="0" algn="ctr">
              <a:buNone/>
            </a:pPr>
            <a:r>
              <a:rPr lang="en-US" sz="3400" dirty="0">
                <a:solidFill>
                  <a:schemeClr val="tx1">
                    <a:lumMod val="95000"/>
                    <a:lumOff val="5000"/>
                  </a:schemeClr>
                </a:solidFill>
              </a:rPr>
              <a:t>reduce unnecessary burdens </a:t>
            </a:r>
          </a:p>
          <a:p>
            <a:pPr marL="0" indent="0" algn="ctr">
              <a:buNone/>
            </a:pPr>
            <a:r>
              <a:rPr lang="en-US" sz="3400" dirty="0">
                <a:solidFill>
                  <a:schemeClr val="tx1">
                    <a:lumMod val="95000"/>
                    <a:lumOff val="5000"/>
                  </a:schemeClr>
                </a:solidFill>
              </a:rPr>
              <a:t>on the health system.</a:t>
            </a:r>
          </a:p>
        </p:txBody>
      </p:sp>
      <p:sp>
        <p:nvSpPr>
          <p:cNvPr id="2" name="Oval 1">
            <a:extLst>
              <a:ext uri="{FF2B5EF4-FFF2-40B4-BE49-F238E27FC236}">
                <a16:creationId xmlns="" xmlns:a16="http://schemas.microsoft.com/office/drawing/2014/main" id="{A052599B-EB8C-F44A-9258-965347CF925E}"/>
              </a:ext>
            </a:extLst>
          </p:cNvPr>
          <p:cNvSpPr/>
          <p:nvPr/>
        </p:nvSpPr>
        <p:spPr>
          <a:xfrm>
            <a:off x="1385711" y="3409244"/>
            <a:ext cx="6629400" cy="8353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 xmlns:a16="http://schemas.microsoft.com/office/drawing/2014/main" id="{BC2CB523-E9CD-DD4F-94C3-E531C4DBB018}"/>
              </a:ext>
            </a:extLst>
          </p:cNvPr>
          <p:cNvSpPr/>
          <p:nvPr/>
        </p:nvSpPr>
        <p:spPr>
          <a:xfrm>
            <a:off x="1385711" y="4639735"/>
            <a:ext cx="6313311" cy="1447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 xmlns:a16="http://schemas.microsoft.com/office/drawing/2014/main" id="{F9393DA2-C5D9-3E49-A240-263F3990340F}"/>
              </a:ext>
            </a:extLst>
          </p:cNvPr>
          <p:cNvSpPr>
            <a:spLocks noGrp="1"/>
          </p:cNvSpPr>
          <p:nvPr>
            <p:ph type="title"/>
          </p:nvPr>
        </p:nvSpPr>
        <p:spPr>
          <a:xfrm>
            <a:off x="457200" y="276577"/>
            <a:ext cx="8229600" cy="868362"/>
          </a:xfrm>
        </p:spPr>
        <p:txBody>
          <a:bodyPr>
            <a:normAutofit/>
          </a:bodyPr>
          <a:lstStyle/>
          <a:p>
            <a:r>
              <a:rPr lang="en-US" dirty="0"/>
              <a:t>What is DSD?</a:t>
            </a:r>
          </a:p>
        </p:txBody>
      </p:sp>
    </p:spTree>
    <p:extLst>
      <p:ext uri="{BB962C8B-B14F-4D97-AF65-F5344CB8AC3E}">
        <p14:creationId xmlns:p14="http://schemas.microsoft.com/office/powerpoint/2010/main" val="365288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8FB8FAA7-66A4-434F-A4A9-0B21E0F45343}"/>
              </a:ext>
            </a:extLst>
          </p:cNvPr>
          <p:cNvPicPr>
            <a:picLocks noChangeAspect="1"/>
          </p:cNvPicPr>
          <p:nvPr/>
        </p:nvPicPr>
        <p:blipFill>
          <a:blip r:embed="rId3"/>
          <a:stretch>
            <a:fillRect/>
          </a:stretch>
        </p:blipFill>
        <p:spPr>
          <a:xfrm>
            <a:off x="533400" y="838200"/>
            <a:ext cx="3810000" cy="5080000"/>
          </a:xfrm>
          <a:prstGeom prst="rect">
            <a:avLst/>
          </a:prstGeom>
        </p:spPr>
      </p:pic>
      <p:pic>
        <p:nvPicPr>
          <p:cNvPr id="10" name="Picture 9">
            <a:extLst>
              <a:ext uri="{FF2B5EF4-FFF2-40B4-BE49-F238E27FC236}">
                <a16:creationId xmlns="" xmlns:a16="http://schemas.microsoft.com/office/drawing/2014/main" id="{52C91E48-087F-004D-AFDF-9055BCB141F4}"/>
              </a:ext>
            </a:extLst>
          </p:cNvPr>
          <p:cNvPicPr>
            <a:picLocks noChangeAspect="1"/>
          </p:cNvPicPr>
          <p:nvPr/>
        </p:nvPicPr>
        <p:blipFill>
          <a:blip r:embed="rId4"/>
          <a:stretch>
            <a:fillRect/>
          </a:stretch>
        </p:blipFill>
        <p:spPr>
          <a:xfrm>
            <a:off x="4648200" y="838200"/>
            <a:ext cx="3765401" cy="5048250"/>
          </a:xfrm>
          <a:prstGeom prst="rect">
            <a:avLst/>
          </a:prstGeom>
        </p:spPr>
      </p:pic>
    </p:spTree>
    <p:extLst>
      <p:ext uri="{BB962C8B-B14F-4D97-AF65-F5344CB8AC3E}">
        <p14:creationId xmlns:p14="http://schemas.microsoft.com/office/powerpoint/2010/main" val="1056737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KNOWLEDGE MAKES A WORLD OF DIFFERENCE</a:t>
            </a:r>
          </a:p>
        </p:txBody>
      </p:sp>
      <p:pic>
        <p:nvPicPr>
          <p:cNvPr id="4" name="Content Placeholder 3">
            <a:extLst>
              <a:ext uri="{FF2B5EF4-FFF2-40B4-BE49-F238E27FC236}">
                <a16:creationId xmlns="" xmlns:a16="http://schemas.microsoft.com/office/drawing/2014/main" id="{994F9D31-242D-274B-94BC-6631A7BF1826}"/>
              </a:ext>
            </a:extLst>
          </p:cNvPr>
          <p:cNvPicPr>
            <a:picLocks noGrp="1" noChangeAspect="1"/>
          </p:cNvPicPr>
          <p:nvPr>
            <p:ph idx="1"/>
          </p:nvPr>
        </p:nvPicPr>
        <p:blipFill>
          <a:blip r:embed="rId2"/>
          <a:srcRect t="-15853" b="-15853"/>
          <a:stretch>
            <a:fillRect/>
          </a:stretch>
        </p:blipFill>
        <p:spPr>
          <a:prstGeom prst="rect">
            <a:avLst/>
          </a:prstGeom>
        </p:spPr>
      </p:pic>
    </p:spTree>
    <p:extLst>
      <p:ext uri="{BB962C8B-B14F-4D97-AF65-F5344CB8AC3E}">
        <p14:creationId xmlns:p14="http://schemas.microsoft.com/office/powerpoint/2010/main" val="4064918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866" y="2144888"/>
            <a:ext cx="8568267" cy="2686755"/>
          </a:xfrm>
        </p:spPr>
        <p:txBody>
          <a:bodyPr>
            <a:noAutofit/>
          </a:bodyPr>
          <a:lstStyle/>
          <a:p>
            <a:pPr marL="0" indent="0" algn="ctr">
              <a:buNone/>
            </a:pPr>
            <a:r>
              <a:rPr lang="en-US" sz="5000" dirty="0">
                <a:solidFill>
                  <a:schemeClr val="tx1">
                    <a:lumMod val="95000"/>
                    <a:lumOff val="5000"/>
                  </a:schemeClr>
                </a:solidFill>
                <a:latin typeface="Raleway"/>
                <a:cs typeface="Raleway"/>
              </a:rPr>
              <a:t>You can’t demand something that you don’t know about!</a:t>
            </a:r>
          </a:p>
        </p:txBody>
      </p:sp>
      <p:sp>
        <p:nvSpPr>
          <p:cNvPr id="5" name="Title 1">
            <a:extLst>
              <a:ext uri="{FF2B5EF4-FFF2-40B4-BE49-F238E27FC236}">
                <a16:creationId xmlns="" xmlns:a16="http://schemas.microsoft.com/office/drawing/2014/main" id="{F9393DA2-C5D9-3E49-A240-263F3990340F}"/>
              </a:ext>
            </a:extLst>
          </p:cNvPr>
          <p:cNvSpPr>
            <a:spLocks noGrp="1"/>
          </p:cNvSpPr>
          <p:nvPr>
            <p:ph type="title"/>
          </p:nvPr>
        </p:nvSpPr>
        <p:spPr>
          <a:xfrm>
            <a:off x="457200" y="276577"/>
            <a:ext cx="8229600" cy="868362"/>
          </a:xfrm>
        </p:spPr>
        <p:txBody>
          <a:bodyPr>
            <a:normAutofit/>
          </a:bodyPr>
          <a:lstStyle/>
          <a:p>
            <a:r>
              <a:rPr lang="en-US" dirty="0"/>
              <a:t>DEMAND CREATION</a:t>
            </a:r>
          </a:p>
        </p:txBody>
      </p:sp>
    </p:spTree>
    <p:extLst>
      <p:ext uri="{BB962C8B-B14F-4D97-AF65-F5344CB8AC3E}">
        <p14:creationId xmlns:p14="http://schemas.microsoft.com/office/powerpoint/2010/main" val="2344305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866" y="1661670"/>
            <a:ext cx="8568267" cy="2686755"/>
          </a:xfrm>
        </p:spPr>
        <p:txBody>
          <a:bodyPr>
            <a:noAutofit/>
          </a:bodyPr>
          <a:lstStyle/>
          <a:p>
            <a:pPr marL="0" indent="0" algn="ctr">
              <a:buNone/>
            </a:pPr>
            <a:r>
              <a:rPr lang="en-US" sz="4400" dirty="0">
                <a:solidFill>
                  <a:schemeClr val="tx1">
                    <a:lumMod val="95000"/>
                    <a:lumOff val="5000"/>
                  </a:schemeClr>
                </a:solidFill>
                <a:latin typeface="Raleway"/>
                <a:cs typeface="Raleway"/>
              </a:rPr>
              <a:t>The bedrock of ALL demand creation is EDUCATION </a:t>
            </a:r>
            <a:r>
              <a:rPr lang="en-US" sz="4400" dirty="0" smtClean="0">
                <a:solidFill>
                  <a:schemeClr val="tx1">
                    <a:lumMod val="95000"/>
                    <a:lumOff val="5000"/>
                  </a:schemeClr>
                </a:solidFill>
                <a:latin typeface="Raleway"/>
                <a:cs typeface="Raleway"/>
              </a:rPr>
              <a:t/>
            </a:r>
            <a:br>
              <a:rPr lang="en-US" sz="4400" dirty="0" smtClean="0">
                <a:solidFill>
                  <a:schemeClr val="tx1">
                    <a:lumMod val="95000"/>
                    <a:lumOff val="5000"/>
                  </a:schemeClr>
                </a:solidFill>
                <a:latin typeface="Raleway"/>
                <a:cs typeface="Raleway"/>
              </a:rPr>
            </a:br>
            <a:r>
              <a:rPr lang="en-US" sz="4400" dirty="0" smtClean="0">
                <a:solidFill>
                  <a:schemeClr val="tx1">
                    <a:lumMod val="95000"/>
                    <a:lumOff val="5000"/>
                  </a:schemeClr>
                </a:solidFill>
                <a:latin typeface="Raleway"/>
                <a:cs typeface="Raleway"/>
              </a:rPr>
              <a:t>(</a:t>
            </a:r>
            <a:r>
              <a:rPr lang="en-US" sz="4400" dirty="0">
                <a:solidFill>
                  <a:schemeClr val="tx1">
                    <a:lumMod val="95000"/>
                    <a:lumOff val="5000"/>
                  </a:schemeClr>
                </a:solidFill>
                <a:latin typeface="Raleway"/>
                <a:cs typeface="Raleway"/>
              </a:rPr>
              <a:t>knowledge building).</a:t>
            </a:r>
          </a:p>
        </p:txBody>
      </p:sp>
      <p:sp>
        <p:nvSpPr>
          <p:cNvPr id="5" name="Title 1">
            <a:extLst>
              <a:ext uri="{FF2B5EF4-FFF2-40B4-BE49-F238E27FC236}">
                <a16:creationId xmlns="" xmlns:a16="http://schemas.microsoft.com/office/drawing/2014/main" id="{F9393DA2-C5D9-3E49-A240-263F3990340F}"/>
              </a:ext>
            </a:extLst>
          </p:cNvPr>
          <p:cNvSpPr>
            <a:spLocks noGrp="1"/>
          </p:cNvSpPr>
          <p:nvPr>
            <p:ph type="title"/>
          </p:nvPr>
        </p:nvSpPr>
        <p:spPr>
          <a:xfrm>
            <a:off x="457200" y="276577"/>
            <a:ext cx="8229600" cy="868362"/>
          </a:xfrm>
        </p:spPr>
        <p:txBody>
          <a:bodyPr>
            <a:normAutofit/>
          </a:bodyPr>
          <a:lstStyle/>
          <a:p>
            <a:r>
              <a:rPr lang="en-US" dirty="0"/>
              <a:t>DEMAND CREATION</a:t>
            </a:r>
          </a:p>
        </p:txBody>
      </p:sp>
      <p:grpSp>
        <p:nvGrpSpPr>
          <p:cNvPr id="10" name="Group 9">
            <a:extLst>
              <a:ext uri="{FF2B5EF4-FFF2-40B4-BE49-F238E27FC236}">
                <a16:creationId xmlns="" xmlns:a16="http://schemas.microsoft.com/office/drawing/2014/main" id="{22E26BE9-89E9-AF46-8D0A-F715A9D66BA9}"/>
              </a:ext>
            </a:extLst>
          </p:cNvPr>
          <p:cNvGrpSpPr/>
          <p:nvPr/>
        </p:nvGrpSpPr>
        <p:grpSpPr>
          <a:xfrm>
            <a:off x="2559754" y="4078725"/>
            <a:ext cx="4024489" cy="2003953"/>
            <a:chOff x="2342443" y="4109155"/>
            <a:chExt cx="4024489" cy="2003953"/>
          </a:xfrm>
        </p:grpSpPr>
        <p:sp>
          <p:nvSpPr>
            <p:cNvPr id="4" name="Rectangle 3">
              <a:extLst>
                <a:ext uri="{FF2B5EF4-FFF2-40B4-BE49-F238E27FC236}">
                  <a16:creationId xmlns="" xmlns:a16="http://schemas.microsoft.com/office/drawing/2014/main" id="{F9B120B8-C31F-6148-9B29-E38DD56B0711}"/>
                </a:ext>
              </a:extLst>
            </p:cNvPr>
            <p:cNvSpPr/>
            <p:nvPr/>
          </p:nvSpPr>
          <p:spPr>
            <a:xfrm>
              <a:off x="2342443" y="5611634"/>
              <a:ext cx="4024489" cy="501474"/>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Raleway"/>
                  <a:cs typeface="Raleway"/>
                </a:rPr>
                <a:t>Education</a:t>
              </a:r>
            </a:p>
          </p:txBody>
        </p:sp>
        <p:sp>
          <p:nvSpPr>
            <p:cNvPr id="7" name="Rectangle 6">
              <a:extLst>
                <a:ext uri="{FF2B5EF4-FFF2-40B4-BE49-F238E27FC236}">
                  <a16:creationId xmlns="" xmlns:a16="http://schemas.microsoft.com/office/drawing/2014/main" id="{ACEBBDB0-4117-8249-B1CB-57A02E7A8CC1}"/>
                </a:ext>
              </a:extLst>
            </p:cNvPr>
            <p:cNvSpPr/>
            <p:nvPr/>
          </p:nvSpPr>
          <p:spPr>
            <a:xfrm>
              <a:off x="2906887" y="5110160"/>
              <a:ext cx="2895600" cy="501474"/>
            </a:xfrm>
            <a:prstGeom prst="rect">
              <a:avLst/>
            </a:prstGeom>
            <a:solidFill>
              <a:srgbClr val="9395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Raleway"/>
                  <a:cs typeface="Raleway"/>
                </a:rPr>
                <a:t>Demand Generation</a:t>
              </a:r>
            </a:p>
          </p:txBody>
        </p:sp>
        <p:sp>
          <p:nvSpPr>
            <p:cNvPr id="8" name="Rectangle 7">
              <a:extLst>
                <a:ext uri="{FF2B5EF4-FFF2-40B4-BE49-F238E27FC236}">
                  <a16:creationId xmlns="" xmlns:a16="http://schemas.microsoft.com/office/drawing/2014/main" id="{F191D86B-305F-794E-A93E-0FCF95CC9AF4}"/>
                </a:ext>
              </a:extLst>
            </p:cNvPr>
            <p:cNvSpPr/>
            <p:nvPr/>
          </p:nvSpPr>
          <p:spPr>
            <a:xfrm>
              <a:off x="3220154" y="4608686"/>
              <a:ext cx="2269065" cy="501474"/>
            </a:xfrm>
            <a:prstGeom prst="rect">
              <a:avLst/>
            </a:prstGeom>
            <a:solidFill>
              <a:srgbClr val="F793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Raleway"/>
                  <a:cs typeface="Raleway"/>
                </a:rPr>
                <a:t>Advocacy</a:t>
              </a:r>
            </a:p>
          </p:txBody>
        </p:sp>
        <p:sp>
          <p:nvSpPr>
            <p:cNvPr id="9" name="Rectangle 8">
              <a:extLst>
                <a:ext uri="{FF2B5EF4-FFF2-40B4-BE49-F238E27FC236}">
                  <a16:creationId xmlns="" xmlns:a16="http://schemas.microsoft.com/office/drawing/2014/main" id="{6D5A6C38-655F-1F46-8A85-F12E0CB7020E}"/>
                </a:ext>
              </a:extLst>
            </p:cNvPr>
            <p:cNvSpPr/>
            <p:nvPr/>
          </p:nvSpPr>
          <p:spPr>
            <a:xfrm>
              <a:off x="3526363" y="4109155"/>
              <a:ext cx="1656646" cy="501474"/>
            </a:xfrm>
            <a:prstGeom prst="rect">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Raleway"/>
                  <a:cs typeface="Raleway"/>
                </a:rPr>
                <a:t>Change</a:t>
              </a:r>
            </a:p>
          </p:txBody>
        </p:sp>
      </p:grpSp>
    </p:spTree>
    <p:extLst>
      <p:ext uri="{BB962C8B-B14F-4D97-AF65-F5344CB8AC3E}">
        <p14:creationId xmlns:p14="http://schemas.microsoft.com/office/powerpoint/2010/main" val="391135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IS DSD FOR ART IMPORTANT?</a:t>
            </a:r>
            <a:endParaRPr lang="en-US" dirty="0"/>
          </a:p>
        </p:txBody>
      </p:sp>
      <p:sp>
        <p:nvSpPr>
          <p:cNvPr id="5" name="TextBox 4">
            <a:extLst>
              <a:ext uri="{FF2B5EF4-FFF2-40B4-BE49-F238E27FC236}">
                <a16:creationId xmlns="" xmlns:a16="http://schemas.microsoft.com/office/drawing/2014/main" id="{73B4E296-B2EA-CD4E-B8CC-E028101DAD0E}"/>
              </a:ext>
            </a:extLst>
          </p:cNvPr>
          <p:cNvSpPr txBox="1"/>
          <p:nvPr/>
        </p:nvSpPr>
        <p:spPr>
          <a:xfrm>
            <a:off x="480974" y="6141212"/>
            <a:ext cx="5981125" cy="338554"/>
          </a:xfrm>
          <a:prstGeom prst="rect">
            <a:avLst/>
          </a:prstGeom>
          <a:noFill/>
        </p:spPr>
        <p:txBody>
          <a:bodyPr wrap="none" rtlCol="0">
            <a:spAutoFit/>
          </a:bodyPr>
          <a:lstStyle/>
          <a:p>
            <a:r>
              <a:rPr lang="en-US" sz="1600" dirty="0">
                <a:solidFill>
                  <a:srgbClr val="0070C0"/>
                </a:solidFill>
                <a:latin typeface="Raleway"/>
                <a:cs typeface="Raleway"/>
              </a:rPr>
              <a:t>MSF_HIV_report_Untangling-the-web-18thed_ENG_2016.pdf </a:t>
            </a:r>
          </a:p>
        </p:txBody>
      </p:sp>
      <p:pic>
        <p:nvPicPr>
          <p:cNvPr id="6" name="Content Placeholder 10">
            <a:extLst>
              <a:ext uri="{FF2B5EF4-FFF2-40B4-BE49-F238E27FC236}">
                <a16:creationId xmlns="" xmlns:a16="http://schemas.microsoft.com/office/drawing/2014/main" id="{C9463E9A-14AD-AF45-8625-3C663F3EF0DA}"/>
              </a:ext>
            </a:extLst>
          </p:cNvPr>
          <p:cNvPicPr>
            <a:picLocks noGrp="1" noChangeAspect="1"/>
          </p:cNvPicPr>
          <p:nvPr>
            <p:ph idx="1"/>
          </p:nvPr>
        </p:nvPicPr>
        <p:blipFill>
          <a:blip r:embed="rId2"/>
          <a:srcRect t="13477" b="13477"/>
          <a:stretch>
            <a:fillRect/>
          </a:stretch>
        </p:blipFill>
        <p:spPr>
          <a:xfrm>
            <a:off x="562860" y="1417639"/>
            <a:ext cx="8018462" cy="4525963"/>
          </a:xfrm>
          <a:prstGeom prst="rect">
            <a:avLst/>
          </a:prstGeom>
        </p:spPr>
      </p:pic>
    </p:spTree>
    <p:extLst>
      <p:ext uri="{BB962C8B-B14F-4D97-AF65-F5344CB8AC3E}">
        <p14:creationId xmlns:p14="http://schemas.microsoft.com/office/powerpoint/2010/main" val="330618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15"/>
            <a:ext cx="8229600" cy="868362"/>
          </a:xfrm>
        </p:spPr>
        <p:txBody>
          <a:bodyPr>
            <a:normAutofit/>
          </a:bodyPr>
          <a:lstStyle/>
          <a:p>
            <a:r>
              <a:rPr lang="en-US" dirty="0"/>
              <a:t>COMMUNITY PERSPECTIVES FROM:</a:t>
            </a:r>
          </a:p>
        </p:txBody>
      </p:sp>
      <p:sp>
        <p:nvSpPr>
          <p:cNvPr id="3" name="Content Placeholder 2"/>
          <p:cNvSpPr>
            <a:spLocks noGrp="1"/>
          </p:cNvSpPr>
          <p:nvPr>
            <p:ph idx="1"/>
          </p:nvPr>
        </p:nvSpPr>
        <p:spPr>
          <a:xfrm>
            <a:off x="342900" y="925688"/>
            <a:ext cx="8458200" cy="5362223"/>
          </a:xfrm>
        </p:spPr>
        <p:txBody>
          <a:bodyPr>
            <a:noAutofit/>
          </a:bodyPr>
          <a:lstStyle/>
          <a:p>
            <a:r>
              <a:rPr lang="en-US" sz="2200" dirty="0">
                <a:latin typeface="Raleway"/>
                <a:cs typeface="Raleway"/>
              </a:rPr>
              <a:t>Rapid </a:t>
            </a:r>
            <a:r>
              <a:rPr lang="en-US" sz="2200" b="1" dirty="0">
                <a:latin typeface="Raleway"/>
                <a:cs typeface="Raleway"/>
              </a:rPr>
              <a:t>assessment</a:t>
            </a:r>
            <a:r>
              <a:rPr lang="en-US" sz="2200" dirty="0">
                <a:latin typeface="Raleway"/>
                <a:cs typeface="Raleway"/>
              </a:rPr>
              <a:t> on ‘readiness’ of patients and communities to advocate for differentiated models of ART delivery. [2016]</a:t>
            </a:r>
            <a:endParaRPr lang="en-GB" sz="2200" dirty="0">
              <a:latin typeface="Raleway"/>
              <a:cs typeface="Raleway"/>
            </a:endParaRPr>
          </a:p>
          <a:p>
            <a:pPr lvl="0"/>
            <a:r>
              <a:rPr lang="en-GB" sz="2200" dirty="0">
                <a:latin typeface="Raleway"/>
                <a:cs typeface="Raleway"/>
              </a:rPr>
              <a:t>Three (3)-day </a:t>
            </a:r>
            <a:r>
              <a:rPr lang="en-GB" sz="2200" b="1" dirty="0">
                <a:latin typeface="Raleway"/>
                <a:cs typeface="Raleway"/>
              </a:rPr>
              <a:t>gathering</a:t>
            </a:r>
            <a:r>
              <a:rPr lang="en-GB" sz="2200" dirty="0">
                <a:latin typeface="Raleway"/>
                <a:cs typeface="Raleway"/>
              </a:rPr>
              <a:t>, with nearly 70 participants from all nine CQUIN countries. [2017]</a:t>
            </a:r>
            <a:endParaRPr lang="en-US" sz="2200" dirty="0">
              <a:latin typeface="Raleway"/>
              <a:cs typeface="Raleway"/>
            </a:endParaRPr>
          </a:p>
          <a:p>
            <a:pPr lvl="0"/>
            <a:r>
              <a:rPr lang="en-US" sz="2200" dirty="0">
                <a:latin typeface="Raleway"/>
                <a:cs typeface="Raleway"/>
              </a:rPr>
              <a:t>A five (5)-day </a:t>
            </a:r>
            <a:r>
              <a:rPr lang="en-US" sz="2200" b="1" dirty="0">
                <a:latin typeface="Raleway"/>
                <a:cs typeface="Raleway"/>
              </a:rPr>
              <a:t>intensive community workshop </a:t>
            </a:r>
            <a:r>
              <a:rPr lang="en-US" sz="2200" dirty="0">
                <a:latin typeface="Raleway"/>
                <a:cs typeface="Raleway"/>
              </a:rPr>
              <a:t>on DSD with 30 activists across 12 countries from seven (7) networks of people living with HIV in Africa and Asia. [2017]</a:t>
            </a:r>
          </a:p>
          <a:p>
            <a:pPr lvl="0"/>
            <a:r>
              <a:rPr lang="en-US" sz="2200" b="1" dirty="0">
                <a:latin typeface="Raleway"/>
                <a:cs typeface="Raleway"/>
              </a:rPr>
              <a:t>Small grants </a:t>
            </a:r>
            <a:r>
              <a:rPr lang="en-US" sz="2200" dirty="0">
                <a:latin typeface="Raleway"/>
                <a:cs typeface="Raleway"/>
              </a:rPr>
              <a:t>given to 17 PLHIV networks across the globe working DSD demand creation and advocacy [2018]</a:t>
            </a:r>
          </a:p>
          <a:p>
            <a:r>
              <a:rPr lang="en-US" sz="2200" dirty="0">
                <a:latin typeface="Raleway"/>
                <a:cs typeface="Raleway"/>
              </a:rPr>
              <a:t>15 years of </a:t>
            </a:r>
            <a:r>
              <a:rPr lang="en-US" sz="2200" b="1" dirty="0">
                <a:latin typeface="Raleway"/>
                <a:cs typeface="Raleway"/>
              </a:rPr>
              <a:t>experience</a:t>
            </a:r>
            <a:r>
              <a:rPr lang="en-US" sz="2200" dirty="0">
                <a:latin typeface="Raleway"/>
                <a:cs typeface="Raleway"/>
              </a:rPr>
              <a:t> across 9 Regional ITPC Networks, Global &amp; Regional CABs, Global Community Consultation on </a:t>
            </a:r>
            <a:r>
              <a:rPr lang="en-US" sz="2200" dirty="0" err="1">
                <a:latin typeface="Raleway"/>
                <a:cs typeface="Raleway"/>
              </a:rPr>
              <a:t>PrEP</a:t>
            </a:r>
            <a:r>
              <a:rPr lang="en-US" sz="2200" dirty="0">
                <a:latin typeface="Raleway"/>
                <a:cs typeface="Raleway"/>
              </a:rPr>
              <a:t> [2017], Community Global IP </a:t>
            </a:r>
            <a:r>
              <a:rPr lang="en-US" sz="2200" b="1" dirty="0">
                <a:latin typeface="Raleway"/>
                <a:cs typeface="Raleway"/>
              </a:rPr>
              <a:t>Summit</a:t>
            </a:r>
            <a:r>
              <a:rPr lang="en-US" sz="2200" dirty="0">
                <a:latin typeface="Raleway"/>
                <a:cs typeface="Raleway"/>
              </a:rPr>
              <a:t> [2017] and </a:t>
            </a:r>
            <a:r>
              <a:rPr lang="en-US" sz="2200" b="1" dirty="0">
                <a:latin typeface="Raleway"/>
                <a:cs typeface="Raleway"/>
              </a:rPr>
              <a:t>engagement</a:t>
            </a:r>
            <a:r>
              <a:rPr lang="en-US" sz="2200" dirty="0">
                <a:latin typeface="Raleway"/>
                <a:cs typeface="Raleway"/>
              </a:rPr>
              <a:t> with over 4000 CBOs.</a:t>
            </a:r>
          </a:p>
          <a:p>
            <a:pPr lvl="0"/>
            <a:endParaRPr lang="en-GB" sz="2200" dirty="0">
              <a:latin typeface="Raleway"/>
              <a:cs typeface="Raleway"/>
            </a:endParaRPr>
          </a:p>
        </p:txBody>
      </p:sp>
    </p:spTree>
    <p:extLst>
      <p:ext uri="{BB962C8B-B14F-4D97-AF65-F5344CB8AC3E}">
        <p14:creationId xmlns:p14="http://schemas.microsoft.com/office/powerpoint/2010/main" val="300071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2423" y="1268506"/>
            <a:ext cx="4619978" cy="5125489"/>
          </a:xfrm>
        </p:spPr>
        <p:txBody>
          <a:bodyPr>
            <a:noAutofit/>
          </a:bodyPr>
          <a:lstStyle/>
          <a:p>
            <a:r>
              <a:rPr lang="en-US" sz="2400" dirty="0">
                <a:latin typeface="Raleway"/>
                <a:cs typeface="Raleway"/>
              </a:rPr>
              <a:t>Communities </a:t>
            </a:r>
            <a:r>
              <a:rPr lang="en-US" sz="2400" b="1" u="sng" dirty="0">
                <a:latin typeface="Raleway"/>
                <a:cs typeface="Raleway"/>
              </a:rPr>
              <a:t>don’t know what DSD is</a:t>
            </a:r>
          </a:p>
          <a:p>
            <a:pPr lvl="1"/>
            <a:r>
              <a:rPr lang="en-US" sz="2400" dirty="0">
                <a:latin typeface="Raleway"/>
                <a:cs typeface="Raleway"/>
              </a:rPr>
              <a:t>Only 18% of all PLHIV interviewed had heard of differentiated ART</a:t>
            </a:r>
          </a:p>
          <a:p>
            <a:r>
              <a:rPr lang="en-US" sz="2400" dirty="0">
                <a:latin typeface="Raleway"/>
                <a:cs typeface="Raleway"/>
              </a:rPr>
              <a:t>However, when explained, all were open to it.</a:t>
            </a:r>
          </a:p>
          <a:p>
            <a:r>
              <a:rPr lang="en-US" sz="2400" dirty="0">
                <a:latin typeface="Raleway"/>
                <a:cs typeface="Raleway"/>
              </a:rPr>
              <a:t>DSD is not new</a:t>
            </a:r>
            <a:endParaRPr lang="en-GB" sz="2400" dirty="0">
              <a:latin typeface="Raleway"/>
              <a:cs typeface="Raleway"/>
            </a:endParaRPr>
          </a:p>
          <a:p>
            <a:pPr marL="0" lvl="0" indent="0">
              <a:buNone/>
            </a:pPr>
            <a:endParaRPr lang="en-US" sz="2400" dirty="0" smtClean="0">
              <a:latin typeface="Raleway"/>
              <a:cs typeface="Raleway"/>
            </a:endParaRPr>
          </a:p>
          <a:p>
            <a:pPr marL="0" lvl="0" indent="0">
              <a:buNone/>
            </a:pPr>
            <a:r>
              <a:rPr lang="en-US" sz="2400" dirty="0" smtClean="0">
                <a:solidFill>
                  <a:srgbClr val="FF0000"/>
                </a:solidFill>
                <a:latin typeface="Raleway"/>
                <a:cs typeface="Raleway"/>
              </a:rPr>
              <a:t>“</a:t>
            </a:r>
            <a:r>
              <a:rPr lang="en-US" sz="2400" i="1" dirty="0">
                <a:solidFill>
                  <a:srgbClr val="FF0000"/>
                </a:solidFill>
                <a:latin typeface="Raleway"/>
                <a:cs typeface="Raleway"/>
              </a:rPr>
              <a:t>It’s a fancy term for what we have been doing all along or asking for all along!”</a:t>
            </a:r>
          </a:p>
        </p:txBody>
      </p:sp>
      <p:sp>
        <p:nvSpPr>
          <p:cNvPr id="7" name="Title 1"/>
          <p:cNvSpPr>
            <a:spLocks noGrp="1"/>
          </p:cNvSpPr>
          <p:nvPr>
            <p:ph type="title"/>
          </p:nvPr>
        </p:nvSpPr>
        <p:spPr>
          <a:xfrm>
            <a:off x="457200" y="152400"/>
            <a:ext cx="8229600" cy="931333"/>
          </a:xfrm>
        </p:spPr>
        <p:txBody>
          <a:bodyPr/>
          <a:lstStyle/>
          <a:p>
            <a:r>
              <a:rPr lang="en-US" dirty="0"/>
              <a:t>INSIGHTS</a:t>
            </a:r>
          </a:p>
        </p:txBody>
      </p:sp>
      <p:graphicFrame>
        <p:nvGraphicFramePr>
          <p:cNvPr id="5" name="Chart 4">
            <a:extLst>
              <a:ext uri="{FF2B5EF4-FFF2-40B4-BE49-F238E27FC236}">
                <a16:creationId xmlns="" xmlns:a16="http://schemas.microsoft.com/office/drawing/2014/main" id="{961DA7EE-CC08-8748-B774-3966077AF944}"/>
              </a:ext>
            </a:extLst>
          </p:cNvPr>
          <p:cNvGraphicFramePr/>
          <p:nvPr>
            <p:extLst>
              <p:ext uri="{D42A27DB-BD31-4B8C-83A1-F6EECF244321}">
                <p14:modId xmlns:p14="http://schemas.microsoft.com/office/powerpoint/2010/main" val="109788783"/>
              </p:ext>
            </p:extLst>
          </p:nvPr>
        </p:nvGraphicFramePr>
        <p:xfrm>
          <a:off x="-919063" y="1268506"/>
          <a:ext cx="6481663" cy="4598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399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a:t>
            </a:r>
          </a:p>
        </p:txBody>
      </p:sp>
      <p:sp>
        <p:nvSpPr>
          <p:cNvPr id="3" name="Content Placeholder 2"/>
          <p:cNvSpPr>
            <a:spLocks noGrp="1"/>
          </p:cNvSpPr>
          <p:nvPr>
            <p:ph idx="1"/>
          </p:nvPr>
        </p:nvSpPr>
        <p:spPr>
          <a:xfrm>
            <a:off x="562860" y="1652386"/>
            <a:ext cx="8018280" cy="4525963"/>
          </a:xfrm>
        </p:spPr>
        <p:txBody>
          <a:bodyPr>
            <a:noAutofit/>
          </a:bodyPr>
          <a:lstStyle/>
          <a:p>
            <a:pPr lvl="0"/>
            <a:r>
              <a:rPr lang="en-US" sz="2600" dirty="0">
                <a:latin typeface="Raleway"/>
                <a:cs typeface="Raleway"/>
              </a:rPr>
              <a:t>Respondents said that:</a:t>
            </a:r>
          </a:p>
          <a:p>
            <a:pPr lvl="1"/>
            <a:r>
              <a:rPr lang="en-US" sz="2400" dirty="0">
                <a:latin typeface="Raleway"/>
                <a:cs typeface="Raleway"/>
              </a:rPr>
              <a:t>DSD would make </a:t>
            </a:r>
            <a:r>
              <a:rPr lang="en-US" sz="2400" dirty="0">
                <a:solidFill>
                  <a:srgbClr val="FF0000"/>
                </a:solidFill>
                <a:latin typeface="Raleway"/>
                <a:cs typeface="Raleway"/>
              </a:rPr>
              <a:t>collecting their ARVs easier.</a:t>
            </a:r>
            <a:endParaRPr lang="en-GB" sz="2400" dirty="0">
              <a:solidFill>
                <a:srgbClr val="FF0000"/>
              </a:solidFill>
              <a:latin typeface="Raleway"/>
              <a:cs typeface="Raleway"/>
            </a:endParaRPr>
          </a:p>
          <a:p>
            <a:pPr lvl="1"/>
            <a:r>
              <a:rPr lang="en-GB" sz="2400" dirty="0">
                <a:latin typeface="Raleway"/>
                <a:cs typeface="Raleway"/>
              </a:rPr>
              <a:t>They like the option of </a:t>
            </a:r>
            <a:r>
              <a:rPr lang="en-US" sz="2400" dirty="0">
                <a:solidFill>
                  <a:srgbClr val="FF0000"/>
                </a:solidFill>
                <a:latin typeface="Raleway"/>
                <a:cs typeface="Raleway"/>
              </a:rPr>
              <a:t>community drug distribution points </a:t>
            </a:r>
            <a:r>
              <a:rPr lang="en-US" sz="2400" dirty="0">
                <a:latin typeface="Raleway"/>
                <a:cs typeface="Raleway"/>
              </a:rPr>
              <a:t>(CDDPs) and a </a:t>
            </a:r>
            <a:r>
              <a:rPr lang="en-US" sz="2400" dirty="0">
                <a:solidFill>
                  <a:srgbClr val="FF0000"/>
                </a:solidFill>
                <a:latin typeface="Raleway"/>
                <a:cs typeface="Raleway"/>
              </a:rPr>
              <a:t>fast track window </a:t>
            </a:r>
            <a:r>
              <a:rPr lang="en-US" sz="2400" dirty="0">
                <a:latin typeface="Raleway"/>
                <a:cs typeface="Raleway"/>
              </a:rPr>
              <a:t>within the clinic the most.</a:t>
            </a:r>
            <a:endParaRPr lang="en-GB" sz="2400" dirty="0">
              <a:latin typeface="Raleway"/>
              <a:cs typeface="Raleway"/>
            </a:endParaRPr>
          </a:p>
          <a:p>
            <a:pPr lvl="1"/>
            <a:r>
              <a:rPr lang="en-GB" sz="2400" dirty="0">
                <a:latin typeface="Raleway"/>
                <a:cs typeface="Raleway"/>
              </a:rPr>
              <a:t>DSD would </a:t>
            </a:r>
            <a:r>
              <a:rPr lang="en-US" sz="2600" dirty="0">
                <a:solidFill>
                  <a:srgbClr val="FF0000"/>
                </a:solidFill>
                <a:latin typeface="Raleway"/>
                <a:cs typeface="Raleway"/>
              </a:rPr>
              <a:t>save time and money</a:t>
            </a:r>
            <a:r>
              <a:rPr lang="en-US" sz="2600" dirty="0">
                <a:latin typeface="Raleway"/>
                <a:cs typeface="Raleway"/>
              </a:rPr>
              <a:t>, specifically regarding transport costs</a:t>
            </a:r>
            <a:r>
              <a:rPr lang="en-US" sz="2600" dirty="0" smtClean="0">
                <a:latin typeface="Raleway"/>
                <a:cs typeface="Raleway"/>
              </a:rPr>
              <a:t>.</a:t>
            </a:r>
            <a:endParaRPr lang="en-GB" sz="2600" dirty="0">
              <a:latin typeface="Raleway"/>
              <a:cs typeface="Raleway"/>
            </a:endParaRPr>
          </a:p>
          <a:p>
            <a:pPr lvl="0"/>
            <a:r>
              <a:rPr lang="en-US" sz="2600" dirty="0">
                <a:latin typeface="Raleway"/>
                <a:cs typeface="Raleway"/>
              </a:rPr>
              <a:t>Potential negative impact - delivery of their ARVs closer to home would lead to </a:t>
            </a:r>
            <a:r>
              <a:rPr lang="en-US" sz="2600" dirty="0">
                <a:solidFill>
                  <a:srgbClr val="FF0000"/>
                </a:solidFill>
                <a:latin typeface="Raleway"/>
                <a:cs typeface="Raleway"/>
              </a:rPr>
              <a:t>exposure of their status and consequent stigma and discrimination</a:t>
            </a:r>
            <a:r>
              <a:rPr lang="en-US" sz="2600" dirty="0">
                <a:latin typeface="Raleway"/>
                <a:cs typeface="Raleway"/>
              </a:rPr>
              <a:t>.</a:t>
            </a:r>
            <a:endParaRPr lang="en-GB" sz="2600" dirty="0">
              <a:latin typeface="Raleway"/>
              <a:cs typeface="Raleway"/>
            </a:endParaRPr>
          </a:p>
        </p:txBody>
      </p:sp>
      <p:pic>
        <p:nvPicPr>
          <p:cNvPr id="4" name="Picture 3">
            <a:extLst>
              <a:ext uri="{FF2B5EF4-FFF2-40B4-BE49-F238E27FC236}">
                <a16:creationId xmlns="" xmlns:a16="http://schemas.microsoft.com/office/drawing/2014/main" id="{742E1C6A-57AC-3342-84BE-2D4E5FDFA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067" y="65425"/>
            <a:ext cx="2053431" cy="2139740"/>
          </a:xfrm>
          <a:prstGeom prst="rect">
            <a:avLst/>
          </a:prstGeom>
        </p:spPr>
      </p:pic>
    </p:spTree>
    <p:extLst>
      <p:ext uri="{BB962C8B-B14F-4D97-AF65-F5344CB8AC3E}">
        <p14:creationId xmlns:p14="http://schemas.microsoft.com/office/powerpoint/2010/main" val="3962113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8047</TotalTime>
  <Words>1318</Words>
  <Application>Microsoft Office PowerPoint</Application>
  <PresentationFormat>On-screen Show (4:3)</PresentationFormat>
  <Paragraphs>126</Paragraphs>
  <Slides>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Raleway</vt:lpstr>
      <vt:lpstr>Roboto</vt:lpstr>
      <vt:lpstr>AIDS 2016_Template</vt:lpstr>
      <vt:lpstr>Creating Demand for  Differentiated Service Delivery</vt:lpstr>
      <vt:lpstr>WHAT’S WRONG WITH THIS PICTURE?</vt:lpstr>
      <vt:lpstr>KNOWLEDGE MAKES A WORLD OF DIFFERENCE</vt:lpstr>
      <vt:lpstr>DEMAND CREATION</vt:lpstr>
      <vt:lpstr>DEMAND CREATION</vt:lpstr>
      <vt:lpstr>WHY IS DSD FOR ART IMPORTANT?</vt:lpstr>
      <vt:lpstr>COMMUNITY PERSPECTIVES FROM:</vt:lpstr>
      <vt:lpstr>INSIGHTS</vt:lpstr>
      <vt:lpstr>INSIGHTS</vt:lpstr>
      <vt:lpstr>INSIGHTS</vt:lpstr>
      <vt:lpstr>INSIGHTS</vt:lpstr>
      <vt:lpstr>PowerPoint Presentation</vt:lpstr>
      <vt:lpstr>PowerPoint Presentation</vt:lpstr>
      <vt:lpstr>WHAT DSD IS NOT…</vt:lpstr>
      <vt:lpstr>WHAT WORKS FOR ME:  Activist Toolkit for DSD</vt:lpstr>
      <vt:lpstr>Available for download at: www.itpcglobal.org/resources/what-works-for-me</vt:lpstr>
      <vt:lpstr>PUSHING TO IMPLEMENT DSD –  India</vt:lpstr>
      <vt:lpstr>PUSHING TO SCALE UP DSD – Zimbabwe</vt:lpstr>
      <vt:lpstr>DSD for PREVENTION</vt:lpstr>
      <vt:lpstr>CAN’T EFFECTIVELY IMPLEMENT  AND SCALE DSD WITHOUT: </vt:lpstr>
      <vt:lpstr>What is DSD?</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Saal</cp:lastModifiedBy>
  <cp:revision>148</cp:revision>
  <cp:lastPrinted>2017-01-16T15:31:13Z</cp:lastPrinted>
  <dcterms:created xsi:type="dcterms:W3CDTF">2017-01-13T09:09:35Z</dcterms:created>
  <dcterms:modified xsi:type="dcterms:W3CDTF">2018-07-22T13:23:25Z</dcterms:modified>
</cp:coreProperties>
</file>